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embeddedFontLst>
    <p:embeddedFont>
      <p:font typeface="DM Sans" pitchFamily="2" charset="0"/>
      <p:regular r:id="rId53"/>
      <p:bold r:id="rId54"/>
      <p:italic r:id="rId55"/>
      <p:boldItalic r:id="rId56"/>
    </p:embeddedFont>
    <p:embeddedFont>
      <p:font typeface="DM Sans Medium" pitchFamily="2" charset="0"/>
      <p:regular r:id="rId57"/>
      <p:bold r:id="rId58"/>
      <p:italic r:id="rId59"/>
      <p:boldItalic r:id="rId60"/>
    </p:embeddedFont>
    <p:embeddedFont>
      <p:font typeface="Helvetica Neue" panose="020B0604020202020204" charset="0"/>
      <p:regular r:id="rId61"/>
      <p:bold r:id="rId62"/>
      <p:italic r:id="rId63"/>
      <p:boldItalic r:id="rId64"/>
    </p:embeddedFont>
    <p:embeddedFont>
      <p:font typeface="Helvetica Neue Light"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234" y="278"/>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open.spotify.com/show/6Z4gbxrzelqVU3syDH3JzI" TargetMode="External"/><Relationship Id="rId3" Type="http://schemas.openxmlformats.org/officeDocument/2006/relationships/hyperlink" Target="https://www.youtube.com/playlist?list=PL_-j_Nxetw-FkGoc8FC8CnNbS18-hdGeu" TargetMode="External"/><Relationship Id="rId7" Type="http://schemas.openxmlformats.org/officeDocument/2006/relationships/hyperlink" Target="https://www.youtube.com/watch?v=SuXj-ElTjL4&amp;list=PL_-j_Nxetw-E1YOlrXMfvF3TQPa0VJDh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www.youtube.com/watch?v=ua4S23T70KU&amp;list=PL_-j_Nxetw-HUemJyXLr18G5l5t3VU_Eh" TargetMode="External"/><Relationship Id="rId5" Type="http://schemas.openxmlformats.org/officeDocument/2006/relationships/hyperlink" Target="https://www.youtube.com/watch?v=tYC_yfXJb88&amp;list=PL_-j_Nxetw-GGSiu_0KAQKktto9-lOtaO" TargetMode="External"/><Relationship Id="rId4" Type="http://schemas.openxmlformats.org/officeDocument/2006/relationships/hyperlink" Target="https://www.youtube.com/watch?v=kpPw989W8cQ&amp;list=PL_-j_Nxetw-EAzc7gJGeyGomRD7JQUmHM"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13c9d1b815_1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13c9d1b815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db6b9b2d9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db6b9b2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db6b9b2d9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db6b9b2d9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db6b9b2d9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db6b9b2d9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db6b9b2d9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db6b9b2d9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db6b9b2d9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db6b9b2d9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db6b9b2d9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db6b9b2d9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db6b9b2d9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db6b9b2d9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db6b9b2d9d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db6b9b2d9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db6b9b2d9d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db6b9b2d9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db6b9b2d9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db6b9b2d9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1a0b21555d_2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1a0b21555d_2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db6b9b2d9d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db6b9b2d9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db6b9b2d9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db6b9b2d9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db6b9b2d9d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db6b9b2d9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db6b9b2d9d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db6b9b2d9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db6b9b2d9d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db6b9b2d9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db6b9b2d9d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db6b9b2d9d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c704f31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0c704f31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44401cc93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44401cc93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44401cc9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44401cc9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44401cc93f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44401cc93f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d8ab2ab78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d8ab2ab78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44401cc93f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44401cc93f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4401cc93f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4401cc93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44401cc93f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44401cc93f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44401cc93f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44401cc93f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44401cc93f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44401cc93f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4401cc93f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44401cc93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44401cc93f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44401cc93f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db6b9b2d9d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db6b9b2d9d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db6b9b2d9d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db6b9b2d9d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db6b9b2d9d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db6b9b2d9d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db6b9b2d9d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db6b9b2d9d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db6b9b2d9d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db6b9b2d9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db6b9b2d9d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db6b9b2d9d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82fe57d8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382fe57d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br>
              <a:rPr lang="es" b="1">
                <a:solidFill>
                  <a:schemeClr val="dk1"/>
                </a:solidFill>
                <a:latin typeface="DM Sans"/>
                <a:ea typeface="DM Sans"/>
                <a:cs typeface="DM Sans"/>
                <a:sym typeface="DM Sans"/>
              </a:rPr>
            </a:br>
            <a:r>
              <a:rPr lang="es" b="1">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3"/>
              </a:rPr>
              <a:t>este video.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u="sng">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eb5a9f3a1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eb5a9f3a1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82f8f62c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382f8f62c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4433acdcde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4433acdcde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4433acdcde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4433acdcd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Usar para que los estudiantes puedan explorar recursos creados por Coderhouse.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Se puede vincular contenido de los canales oficiales de Coderhouse, tanto Youtube como Spotify.</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Por ejemplo:</a:t>
            </a:r>
            <a:endParaRPr>
              <a:solidFill>
                <a:schemeClr val="dk1"/>
              </a:solidFill>
              <a:latin typeface="DM Sans"/>
              <a:ea typeface="DM Sans"/>
              <a:cs typeface="DM Sans"/>
              <a:sym typeface="DM Sans"/>
            </a:endParaRPr>
          </a:p>
          <a:p>
            <a:pPr marL="457200" lvl="0" indent="-298450" algn="l" rtl="0">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Marketing Digital: </a:t>
            </a:r>
            <a:r>
              <a:rPr lang="es" u="sng">
                <a:solidFill>
                  <a:schemeClr val="hlink"/>
                </a:solidFill>
                <a:highlight>
                  <a:srgbClr val="F8F8F8"/>
                </a:highlight>
                <a:latin typeface="DM Sans"/>
                <a:ea typeface="DM Sans"/>
                <a:cs typeface="DM Sans"/>
                <a:sym typeface="DM Sans"/>
                <a:hlinkClick r:id="rId3"/>
              </a:rPr>
              <a:t>https://www.youtube.com/playlist?list=PL_-j_Nxetw-FkGoc8FC8CnNbS18-hdGeu</a:t>
            </a:r>
            <a:endParaRPr>
              <a:solidFill>
                <a:schemeClr val="hlink"/>
              </a:solidFill>
              <a:highlight>
                <a:srgbClr val="F8F8F8"/>
              </a:highlight>
              <a:latin typeface="DM Sans"/>
              <a:ea typeface="DM Sans"/>
              <a:cs typeface="DM Sans"/>
              <a:sym typeface="DM Sans"/>
            </a:endParaRPr>
          </a:p>
          <a:p>
            <a:pPr marL="457200" lvl="0" indent="-298450" algn="l" rtl="0">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Diseño UX/UI: </a:t>
            </a:r>
            <a:r>
              <a:rPr lang="es" u="sng">
                <a:solidFill>
                  <a:schemeClr val="hlink"/>
                </a:solidFill>
                <a:highlight>
                  <a:srgbClr val="F8F8F8"/>
                </a:highlight>
                <a:latin typeface="DM Sans"/>
                <a:ea typeface="DM Sans"/>
                <a:cs typeface="DM Sans"/>
                <a:sym typeface="DM Sans"/>
                <a:hlinkClick r:id="rId4"/>
              </a:rPr>
              <a:t>https://www.youtube.com/watch?v=kpPw989W8cQ&amp;list=PL_-j_Nxetw-EAzc7gJGeyGomRD7JQUmHM</a:t>
            </a:r>
            <a:endParaRPr>
              <a:solidFill>
                <a:schemeClr val="hlink"/>
              </a:solidFill>
              <a:highlight>
                <a:srgbClr val="F8F8F8"/>
              </a:highlight>
              <a:latin typeface="DM Sans"/>
              <a:ea typeface="DM Sans"/>
              <a:cs typeface="DM Sans"/>
              <a:sym typeface="DM Sans"/>
            </a:endParaRPr>
          </a:p>
          <a:p>
            <a:pPr marL="457200" lvl="0" indent="-298450" algn="l" rtl="0">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Programación: </a:t>
            </a:r>
            <a:r>
              <a:rPr lang="es" u="sng">
                <a:solidFill>
                  <a:schemeClr val="hlink"/>
                </a:solidFill>
                <a:highlight>
                  <a:srgbClr val="F8F8F8"/>
                </a:highlight>
                <a:latin typeface="DM Sans"/>
                <a:ea typeface="DM Sans"/>
                <a:cs typeface="DM Sans"/>
                <a:sym typeface="DM Sans"/>
                <a:hlinkClick r:id="rId5"/>
              </a:rPr>
              <a:t>https://www.youtube.com/watch?v=tYC_yfXJb88&amp;list=PL_-j_Nxetw-GGSiu_0KAQKktto9-lOtaO</a:t>
            </a:r>
            <a:endParaRPr>
              <a:solidFill>
                <a:schemeClr val="hlink"/>
              </a:solidFill>
              <a:highlight>
                <a:srgbClr val="F8F8F8"/>
              </a:highlight>
              <a:latin typeface="DM Sans"/>
              <a:ea typeface="DM Sans"/>
              <a:cs typeface="DM Sans"/>
              <a:sym typeface="DM Sans"/>
            </a:endParaRPr>
          </a:p>
          <a:p>
            <a:pPr marL="457200" lvl="0" indent="-298450" algn="l" rtl="0">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freelance: </a:t>
            </a:r>
            <a:r>
              <a:rPr lang="es" u="sng">
                <a:solidFill>
                  <a:schemeClr val="hlink"/>
                </a:solidFill>
                <a:highlight>
                  <a:srgbClr val="F8F8F8"/>
                </a:highlight>
                <a:latin typeface="DM Sans"/>
                <a:ea typeface="DM Sans"/>
                <a:cs typeface="DM Sans"/>
                <a:sym typeface="DM Sans"/>
                <a:hlinkClick r:id="rId6"/>
              </a:rPr>
              <a:t>https://www.youtube.com/watch?v=ua4S23T70KU&amp;list=PL_-j_Nxetw-HUemJyXLr18G5l5t3VU_Eh</a:t>
            </a:r>
            <a:endParaRPr>
              <a:solidFill>
                <a:schemeClr val="hlink"/>
              </a:solidFill>
              <a:highlight>
                <a:srgbClr val="F8F8F8"/>
              </a:highlight>
              <a:latin typeface="DM Sans"/>
              <a:ea typeface="DM Sans"/>
              <a:cs typeface="DM Sans"/>
              <a:sym typeface="DM Sans"/>
            </a:endParaRPr>
          </a:p>
          <a:p>
            <a:pPr marL="457200" lvl="0" indent="-298450" algn="l" rtl="0">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profesional: </a:t>
            </a:r>
            <a:r>
              <a:rPr lang="es" u="sng">
                <a:solidFill>
                  <a:schemeClr val="hlink"/>
                </a:solidFill>
                <a:highlight>
                  <a:srgbClr val="F8F8F8"/>
                </a:highlight>
                <a:latin typeface="DM Sans"/>
                <a:ea typeface="DM Sans"/>
                <a:cs typeface="DM Sans"/>
                <a:sym typeface="DM Sans"/>
                <a:hlinkClick r:id="rId7"/>
              </a:rPr>
              <a:t>https://www.youtube.com/watch?v=SuXj-ElTjL4&amp;list=PL_-j_Nxetw-E1YOlrXMfvF3TQPa0VJDhE</a:t>
            </a:r>
            <a:endParaRPr>
              <a:solidFill>
                <a:schemeClr val="dk1"/>
              </a:solidFill>
              <a:latin typeface="DM Sans"/>
              <a:ea typeface="DM Sans"/>
              <a:cs typeface="DM Sans"/>
              <a:sym typeface="DM Sans"/>
            </a:endParaRPr>
          </a:p>
          <a:p>
            <a:pPr marL="457200" lvl="0" indent="-298450" algn="l" rtl="0">
              <a:spcBef>
                <a:spcPts val="0"/>
              </a:spcBef>
              <a:spcAft>
                <a:spcPts val="0"/>
              </a:spcAft>
              <a:buSzPts val="1100"/>
              <a:buFont typeface="DM Sans"/>
              <a:buChar char="●"/>
            </a:pPr>
            <a:r>
              <a:rPr lang="es">
                <a:solidFill>
                  <a:schemeClr val="dk1"/>
                </a:solidFill>
                <a:latin typeface="DM Sans"/>
                <a:ea typeface="DM Sans"/>
                <a:cs typeface="DM Sans"/>
                <a:sym typeface="DM Sans"/>
              </a:rPr>
              <a:t>Canal de Spotify de Coder: </a:t>
            </a:r>
            <a:r>
              <a:rPr lang="es" u="sng">
                <a:solidFill>
                  <a:schemeClr val="hlink"/>
                </a:solidFill>
                <a:latin typeface="DM Sans"/>
                <a:ea typeface="DM Sans"/>
                <a:cs typeface="DM Sans"/>
                <a:sym typeface="DM Sans"/>
                <a:hlinkClick r:id="rId8"/>
              </a:rPr>
              <a:t>https://open.spotify.com/show/6Z4gbxrzelqVU3syDH3JzI</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0c85a42a20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0c85a42a20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0eb5a9f3a1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0eb5a9f3a1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0eb5a9f3a1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0eb5a9f3a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db6b9b2d9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db6b9b2d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0f2b71064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0f2b7106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db6b9b2d9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db6b9b2d9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db6b9b2d9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db6b9b2d9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db6b9b2d9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db6b9b2d9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db6b9b2d9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db6b9b2d9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Font typeface="DM Sans"/>
              <a:buNone/>
              <a:defRPr sz="4000" b="1">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 name="Google Shape;3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docs.google.com/presentation/d/1IFEaKiHkyZGsrF6rFA-TFFnnRacaKWrus79unKWIOk0/edit#slide=id.gf48a4f4df5_0_0" TargetMode="External"/><Relationship Id="rId4" Type="http://schemas.openxmlformats.org/officeDocument/2006/relationships/hyperlink" Target="https://docs.google.com/presentation/d/1ywO8sH-Tm2JmUYkZUhN56OEItFGJG-dBcwwfpjORf1w/edit#slide=id.g13f87b6eedd_0_117"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24.jpg"/><Relationship Id="rId4" Type="http://schemas.openxmlformats.org/officeDocument/2006/relationships/image" Target="../media/image23.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hyperlink" Target="https://www.youtube.com/watch?v=R2Nkv3P-9CU"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5"/>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6" name="Google Shape;46;p15"/>
          <p:cNvSpPr txBox="1"/>
          <p:nvPr/>
        </p:nvSpPr>
        <p:spPr>
          <a:xfrm>
            <a:off x="3655975" y="2541075"/>
            <a:ext cx="22998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1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Spread de arrays</a:t>
            </a:r>
            <a:endParaRPr sz="4000" b="1">
              <a:solidFill>
                <a:schemeClr val="dk1"/>
              </a:solidFill>
              <a:latin typeface="DM Sans"/>
              <a:ea typeface="DM Sans"/>
              <a:cs typeface="DM Sans"/>
              <a:sym typeface="DM Sans"/>
            </a:endParaRPr>
          </a:p>
        </p:txBody>
      </p:sp>
      <p:sp>
        <p:nvSpPr>
          <p:cNvPr id="140" name="Google Shape;140;p24"/>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Como vimos, lo que hace el </a:t>
            </a:r>
            <a:r>
              <a:rPr lang="es" sz="1350" b="1">
                <a:latin typeface="DM Sans"/>
                <a:ea typeface="DM Sans"/>
                <a:cs typeface="DM Sans"/>
                <a:sym typeface="DM Sans"/>
              </a:rPr>
              <a:t>spread (...)</a:t>
            </a:r>
            <a:r>
              <a:rPr lang="es" sz="1350">
                <a:latin typeface="DM Sans"/>
                <a:ea typeface="DM Sans"/>
                <a:cs typeface="DM Sans"/>
                <a:sym typeface="DM Sans"/>
              </a:rPr>
              <a:t> al aplicarse sobre un array, es enviar todos sus elementos como </a:t>
            </a:r>
            <a:r>
              <a:rPr lang="es" sz="1350" b="1">
                <a:latin typeface="DM Sans"/>
                <a:ea typeface="DM Sans"/>
                <a:cs typeface="DM Sans"/>
                <a:sym typeface="DM Sans"/>
              </a:rPr>
              <a:t>parámetros individuales.</a:t>
            </a:r>
            <a:endParaRPr sz="1350" b="1">
              <a:latin typeface="DM Sans"/>
              <a:ea typeface="DM Sans"/>
              <a:cs typeface="DM Sans"/>
              <a:sym typeface="DM Sans"/>
            </a:endParaRPr>
          </a:p>
        </p:txBody>
      </p:sp>
      <p:sp>
        <p:nvSpPr>
          <p:cNvPr id="141" name="Google Shape;141;p24"/>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Esto es útil cuando tenemos datos ordenados dentro de una colección pero trabajamos con funciones que no funcionan recibiendo arrays sino una serie de parámetros individuales, como pueden ser Math.max() o Math.min().</a:t>
            </a:r>
            <a:endParaRPr sz="1350">
              <a:latin typeface="DM Sans"/>
              <a:ea typeface="DM Sans"/>
              <a:cs typeface="DM Sans"/>
              <a:sym typeface="DM Sans"/>
            </a:endParaRPr>
          </a:p>
        </p:txBody>
      </p:sp>
      <p:sp>
        <p:nvSpPr>
          <p:cNvPr id="142" name="Google Shape;142;p24"/>
          <p:cNvSpPr/>
          <p:nvPr/>
        </p:nvSpPr>
        <p:spPr>
          <a:xfrm>
            <a:off x="515500" y="2042075"/>
            <a:ext cx="3750300" cy="9549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p:nvPr/>
        </p:nvSpPr>
        <p:spPr>
          <a:xfrm>
            <a:off x="475500" y="39825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Spread de arrays</a:t>
            </a:r>
            <a:endParaRPr sz="3500" b="1">
              <a:solidFill>
                <a:schemeClr val="dk1"/>
              </a:solidFill>
              <a:latin typeface="DM Sans"/>
              <a:ea typeface="DM Sans"/>
              <a:cs typeface="DM Sans"/>
              <a:sym typeface="DM Sans"/>
            </a:endParaRPr>
          </a:p>
        </p:txBody>
      </p:sp>
      <p:sp>
        <p:nvSpPr>
          <p:cNvPr id="148" name="Google Shape;148;p25"/>
          <p:cNvSpPr txBox="1"/>
          <p:nvPr/>
        </p:nvSpPr>
        <p:spPr>
          <a:xfrm>
            <a:off x="475500" y="1187350"/>
            <a:ext cx="4709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50">
                <a:latin typeface="DM Sans"/>
                <a:ea typeface="DM Sans"/>
                <a:cs typeface="DM Sans"/>
                <a:sym typeface="DM Sans"/>
              </a:rPr>
              <a:t>🧠 Por ejemplo: Necesito saber cuál es el menor o mayor de este array de números:</a:t>
            </a:r>
            <a:endParaRPr sz="1250">
              <a:latin typeface="DM Sans"/>
              <a:ea typeface="DM Sans"/>
              <a:cs typeface="DM Sans"/>
              <a:sym typeface="DM Sans"/>
            </a:endParaRPr>
          </a:p>
        </p:txBody>
      </p:sp>
      <p:sp>
        <p:nvSpPr>
          <p:cNvPr id="149" name="Google Shape;149;p25"/>
          <p:cNvSpPr txBox="1"/>
          <p:nvPr/>
        </p:nvSpPr>
        <p:spPr>
          <a:xfrm>
            <a:off x="475500" y="2826650"/>
            <a:ext cx="5183700" cy="7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50">
                <a:latin typeface="DM Sans"/>
                <a:ea typeface="DM Sans"/>
                <a:cs typeface="DM Sans"/>
                <a:sym typeface="DM Sans"/>
              </a:rPr>
              <a:t>Con el operador </a:t>
            </a:r>
            <a:r>
              <a:rPr lang="es" sz="1250" b="1">
                <a:latin typeface="DM Sans"/>
                <a:ea typeface="DM Sans"/>
                <a:cs typeface="DM Sans"/>
                <a:sym typeface="DM Sans"/>
              </a:rPr>
              <a:t>spread</a:t>
            </a:r>
            <a:r>
              <a:rPr lang="es" sz="1250">
                <a:latin typeface="DM Sans"/>
                <a:ea typeface="DM Sans"/>
                <a:cs typeface="DM Sans"/>
                <a:sym typeface="DM Sans"/>
              </a:rPr>
              <a:t> podemos solucionar esto ya que </a:t>
            </a:r>
            <a:r>
              <a:rPr lang="es" sz="1250">
                <a:highlight>
                  <a:schemeClr val="accent4"/>
                </a:highlight>
                <a:latin typeface="DM Sans"/>
                <a:ea typeface="DM Sans"/>
                <a:cs typeface="DM Sans"/>
                <a:sym typeface="DM Sans"/>
              </a:rPr>
              <a:t>Math.max()</a:t>
            </a:r>
            <a:r>
              <a:rPr lang="es" sz="1250">
                <a:latin typeface="DM Sans"/>
                <a:ea typeface="DM Sans"/>
                <a:cs typeface="DM Sans"/>
                <a:sym typeface="DM Sans"/>
              </a:rPr>
              <a:t> recibirá cada elemento del array como un parámetro individual:</a:t>
            </a:r>
            <a:endParaRPr sz="1250">
              <a:latin typeface="DM Sans"/>
              <a:ea typeface="DM Sans"/>
              <a:cs typeface="DM Sans"/>
              <a:sym typeface="DM Sans"/>
            </a:endParaRPr>
          </a:p>
        </p:txBody>
      </p:sp>
      <p:sp>
        <p:nvSpPr>
          <p:cNvPr id="150" name="Google Shape;150;p25"/>
          <p:cNvSpPr txBox="1"/>
          <p:nvPr/>
        </p:nvSpPr>
        <p:spPr>
          <a:xfrm>
            <a:off x="475500" y="1907150"/>
            <a:ext cx="5988000" cy="76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00">
                <a:solidFill>
                  <a:srgbClr val="569CD6"/>
                </a:solidFill>
                <a:latin typeface="Courier New"/>
                <a:ea typeface="Courier New"/>
                <a:cs typeface="Courier New"/>
                <a:sym typeface="Courier New"/>
              </a:rPr>
              <a:t>const</a:t>
            </a:r>
            <a:r>
              <a:rPr lang="es" sz="1100">
                <a:solidFill>
                  <a:srgbClr val="D4D4D4"/>
                </a:solidFill>
                <a:latin typeface="Courier New"/>
                <a:ea typeface="Courier New"/>
                <a:cs typeface="Courier New"/>
                <a:sym typeface="Courier New"/>
              </a:rPr>
              <a:t> </a:t>
            </a:r>
            <a:r>
              <a:rPr lang="es" sz="1100">
                <a:solidFill>
                  <a:srgbClr val="4FC1FF"/>
                </a:solidFill>
                <a:latin typeface="Courier New"/>
                <a:ea typeface="Courier New"/>
                <a:cs typeface="Courier New"/>
                <a:sym typeface="Courier New"/>
              </a:rPr>
              <a:t>numeros</a:t>
            </a:r>
            <a:r>
              <a:rPr lang="es" sz="1100">
                <a:solidFill>
                  <a:srgbClr val="D4D4D4"/>
                </a:solidFill>
                <a:latin typeface="Courier New"/>
                <a:ea typeface="Courier New"/>
                <a:cs typeface="Courier New"/>
                <a:sym typeface="Courier New"/>
              </a:rPr>
              <a:t> = [</a:t>
            </a:r>
            <a:r>
              <a:rPr lang="es" sz="1100">
                <a:solidFill>
                  <a:srgbClr val="B5CEA8"/>
                </a:solidFill>
                <a:latin typeface="Courier New"/>
                <a:ea typeface="Courier New"/>
                <a:cs typeface="Courier New"/>
                <a:sym typeface="Courier New"/>
              </a:rPr>
              <a:t>4</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77</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92</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10</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3</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32</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54</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11</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9CDCFE"/>
                </a:solidFill>
                <a:latin typeface="Courier New"/>
                <a:ea typeface="Courier New"/>
                <a:cs typeface="Courier New"/>
                <a:sym typeface="Courier New"/>
              </a:rPr>
              <a:t>console</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log</a:t>
            </a: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Math</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max</a:t>
            </a:r>
            <a:r>
              <a:rPr lang="es" sz="1100">
                <a:solidFill>
                  <a:srgbClr val="D4D4D4"/>
                </a:solidFill>
                <a:latin typeface="Courier New"/>
                <a:ea typeface="Courier New"/>
                <a:cs typeface="Courier New"/>
                <a:sym typeface="Courier New"/>
              </a:rPr>
              <a:t>(</a:t>
            </a:r>
            <a:r>
              <a:rPr lang="es" sz="1100">
                <a:solidFill>
                  <a:srgbClr val="4FC1FF"/>
                </a:solidFill>
                <a:latin typeface="Courier New"/>
                <a:ea typeface="Courier New"/>
                <a:cs typeface="Courier New"/>
                <a:sym typeface="Courier New"/>
              </a:rPr>
              <a:t>numeros</a:t>
            </a:r>
            <a:r>
              <a:rPr lang="es" sz="1100">
                <a:solidFill>
                  <a:srgbClr val="D4D4D4"/>
                </a:solidFill>
                <a:latin typeface="Courier New"/>
                <a:ea typeface="Courier New"/>
                <a:cs typeface="Courier New"/>
                <a:sym typeface="Courier New"/>
              </a:rPr>
              <a:t>) ) </a:t>
            </a:r>
            <a:r>
              <a:rPr lang="es" sz="1100">
                <a:solidFill>
                  <a:srgbClr val="6A9955"/>
                </a:solidFill>
                <a:latin typeface="Courier New"/>
                <a:ea typeface="Courier New"/>
                <a:cs typeface="Courier New"/>
                <a:sym typeface="Courier New"/>
              </a:rPr>
              <a:t>// NaN</a:t>
            </a:r>
            <a:endParaRPr sz="1100">
              <a:solidFill>
                <a:srgbClr val="569CD6"/>
              </a:solidFill>
              <a:latin typeface="Courier New"/>
              <a:ea typeface="Courier New"/>
              <a:cs typeface="Courier New"/>
              <a:sym typeface="Courier New"/>
            </a:endParaRPr>
          </a:p>
        </p:txBody>
      </p:sp>
      <p:sp>
        <p:nvSpPr>
          <p:cNvPr id="151" name="Google Shape;151;p25"/>
          <p:cNvSpPr txBox="1"/>
          <p:nvPr/>
        </p:nvSpPr>
        <p:spPr>
          <a:xfrm>
            <a:off x="475500" y="3746150"/>
            <a:ext cx="5988000" cy="845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00">
                <a:solidFill>
                  <a:srgbClr val="569CD6"/>
                </a:solidFill>
                <a:latin typeface="Courier New"/>
                <a:ea typeface="Courier New"/>
                <a:cs typeface="Courier New"/>
                <a:sym typeface="Courier New"/>
              </a:rPr>
              <a:t>const</a:t>
            </a:r>
            <a:r>
              <a:rPr lang="es" sz="1100">
                <a:solidFill>
                  <a:srgbClr val="D4D4D4"/>
                </a:solidFill>
                <a:latin typeface="Courier New"/>
                <a:ea typeface="Courier New"/>
                <a:cs typeface="Courier New"/>
                <a:sym typeface="Courier New"/>
              </a:rPr>
              <a:t> </a:t>
            </a:r>
            <a:r>
              <a:rPr lang="es" sz="1100">
                <a:solidFill>
                  <a:srgbClr val="4FC1FF"/>
                </a:solidFill>
                <a:latin typeface="Courier New"/>
                <a:ea typeface="Courier New"/>
                <a:cs typeface="Courier New"/>
                <a:sym typeface="Courier New"/>
              </a:rPr>
              <a:t>numeros</a:t>
            </a:r>
            <a:r>
              <a:rPr lang="es" sz="1100">
                <a:solidFill>
                  <a:srgbClr val="D4D4D4"/>
                </a:solidFill>
                <a:latin typeface="Courier New"/>
                <a:ea typeface="Courier New"/>
                <a:cs typeface="Courier New"/>
                <a:sym typeface="Courier New"/>
              </a:rPr>
              <a:t> = [</a:t>
            </a:r>
            <a:r>
              <a:rPr lang="es" sz="1100">
                <a:solidFill>
                  <a:srgbClr val="B5CEA8"/>
                </a:solidFill>
                <a:latin typeface="Courier New"/>
                <a:ea typeface="Courier New"/>
                <a:cs typeface="Courier New"/>
                <a:sym typeface="Courier New"/>
              </a:rPr>
              <a:t>4</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77</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92</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10</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3</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32</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54</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11</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9CDCFE"/>
                </a:solidFill>
                <a:latin typeface="Courier New"/>
                <a:ea typeface="Courier New"/>
                <a:cs typeface="Courier New"/>
                <a:sym typeface="Courier New"/>
              </a:rPr>
              <a:t>console</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log</a:t>
            </a: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Math</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max</a:t>
            </a:r>
            <a:r>
              <a:rPr lang="es" sz="1100">
                <a:solidFill>
                  <a:srgbClr val="D4D4D4"/>
                </a:solidFill>
                <a:latin typeface="Courier New"/>
                <a:ea typeface="Courier New"/>
                <a:cs typeface="Courier New"/>
                <a:sym typeface="Courier New"/>
              </a:rPr>
              <a:t>(...</a:t>
            </a:r>
            <a:r>
              <a:rPr lang="es" sz="1100">
                <a:solidFill>
                  <a:srgbClr val="4FC1FF"/>
                </a:solidFill>
                <a:latin typeface="Courier New"/>
                <a:ea typeface="Courier New"/>
                <a:cs typeface="Courier New"/>
                <a:sym typeface="Courier New"/>
              </a:rPr>
              <a:t>numeros</a:t>
            </a:r>
            <a:r>
              <a:rPr lang="es" sz="1100">
                <a:solidFill>
                  <a:srgbClr val="D4D4D4"/>
                </a:solidFill>
                <a:latin typeface="Courier New"/>
                <a:ea typeface="Courier New"/>
                <a:cs typeface="Courier New"/>
                <a:sym typeface="Courier New"/>
              </a:rPr>
              <a:t>) ) </a:t>
            </a:r>
            <a:r>
              <a:rPr lang="es" sz="1100">
                <a:solidFill>
                  <a:srgbClr val="6A9955"/>
                </a:solidFill>
                <a:latin typeface="Courier New"/>
                <a:ea typeface="Courier New"/>
                <a:cs typeface="Courier New"/>
                <a:sym typeface="Courier New"/>
              </a:rPr>
              <a:t>// 92</a:t>
            </a:r>
            <a:endParaRPr sz="1100">
              <a:solidFill>
                <a:srgbClr val="569CD6"/>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Spread de arrays</a:t>
            </a:r>
            <a:endParaRPr sz="4000" b="1">
              <a:solidFill>
                <a:schemeClr val="dk1"/>
              </a:solidFill>
              <a:latin typeface="DM Sans"/>
              <a:ea typeface="DM Sans"/>
              <a:cs typeface="DM Sans"/>
              <a:sym typeface="DM Sans"/>
            </a:endParaRPr>
          </a:p>
        </p:txBody>
      </p:sp>
      <p:sp>
        <p:nvSpPr>
          <p:cNvPr id="157" name="Google Shape;157;p26"/>
          <p:cNvSpPr txBox="1"/>
          <p:nvPr/>
        </p:nvSpPr>
        <p:spPr>
          <a:xfrm>
            <a:off x="473350" y="1908175"/>
            <a:ext cx="3834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También podemos hacer spread de un array dentro de otras estructuras que lo admitan.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Esto nos permite, por ejemplo, replicar el contenido de un array dentro de otra estructura al desparramar su contenido dentro.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158" name="Google Shape;158;p26"/>
          <p:cNvSpPr txBox="1"/>
          <p:nvPr/>
        </p:nvSpPr>
        <p:spPr>
          <a:xfrm>
            <a:off x="4527575" y="1908175"/>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Si lo hacemos dentro de un objeto veremos algo interesante, que cada propiedad toma como nombre el índice de los elementos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159" name="Google Shape;159;p26"/>
          <p:cNvSpPr/>
          <p:nvPr/>
        </p:nvSpPr>
        <p:spPr>
          <a:xfrm>
            <a:off x="4527575" y="2047575"/>
            <a:ext cx="3750300" cy="954900"/>
          </a:xfrm>
          <a:prstGeom prst="rect">
            <a:avLst/>
          </a:prstGeom>
          <a:noFill/>
          <a:ln w="28575" cap="flat" cmpd="sng">
            <a:solidFill>
              <a:srgbClr val="EF89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p:nvPr/>
        </p:nvSpPr>
        <p:spPr>
          <a:xfrm>
            <a:off x="0" y="1038450"/>
            <a:ext cx="9144000" cy="4104900"/>
          </a:xfrm>
          <a:prstGeom prst="rect">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nombres1</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"Juan"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"Julieta"</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nombres2</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"Carlos"</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"Mariela"</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6A9955"/>
                </a:solidFill>
                <a:latin typeface="Courier New"/>
                <a:ea typeface="Courier New"/>
                <a:cs typeface="Courier New"/>
                <a:sym typeface="Courier New"/>
              </a:rPr>
              <a:t>// spread de los dos arrays dentro de otro</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nombres1</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nombres2</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["Juan", "Julieta", "Carlos", "Mariela"]</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6A9955"/>
                </a:solidFill>
                <a:latin typeface="Courier New"/>
                <a:ea typeface="Courier New"/>
                <a:cs typeface="Courier New"/>
                <a:sym typeface="Courier New"/>
              </a:rPr>
              <a:t>// spread del array en un objeto</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nombresObj</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a:t>
            </a:r>
            <a:endParaRPr sz="1250">
              <a:solidFill>
                <a:srgbClr val="4FC1FF"/>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nombresObj</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6A9955"/>
                </a:solidFill>
                <a:latin typeface="Courier New"/>
                <a:ea typeface="Courier New"/>
                <a:cs typeface="Courier New"/>
                <a:sym typeface="Courier New"/>
              </a:rPr>
              <a:t>// { '0': 'Juan', '1': 'Julieta', '2': 'Carlos', '3': 'Mariela' }</a:t>
            </a:r>
            <a:endParaRPr/>
          </a:p>
        </p:txBody>
      </p:sp>
      <p:pic>
        <p:nvPicPr>
          <p:cNvPr id="165" name="Google Shape;165;p2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6" name="Google Shape;166;p27"/>
          <p:cNvSpPr txBox="1"/>
          <p:nvPr/>
        </p:nvSpPr>
        <p:spPr>
          <a:xfrm>
            <a:off x="426725" y="341375"/>
            <a:ext cx="47673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Spread de arrays</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Spread de objetos</a:t>
            </a:r>
            <a:endParaRPr sz="4000" b="1">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Spread de objetos</a:t>
            </a:r>
            <a:endParaRPr sz="4000" b="1">
              <a:solidFill>
                <a:schemeClr val="dk1"/>
              </a:solidFill>
              <a:latin typeface="DM Sans"/>
              <a:ea typeface="DM Sans"/>
              <a:cs typeface="DM Sans"/>
              <a:sym typeface="DM Sans"/>
            </a:endParaRPr>
          </a:p>
        </p:txBody>
      </p:sp>
      <p:sp>
        <p:nvSpPr>
          <p:cNvPr id="177" name="Google Shape;177;p29"/>
          <p:cNvSpPr txBox="1"/>
          <p:nvPr/>
        </p:nvSpPr>
        <p:spPr>
          <a:xfrm>
            <a:off x="473350"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Se puede hacer spread de objetos también, pero debe hacerse dentro de una estructura que lo permita, como otro objeto.</a:t>
            </a:r>
            <a:endParaRPr sz="1350" b="1">
              <a:latin typeface="DM Sans"/>
              <a:ea typeface="DM Sans"/>
              <a:cs typeface="DM Sans"/>
              <a:sym typeface="DM Sans"/>
            </a:endParaRPr>
          </a:p>
        </p:txBody>
      </p:sp>
      <p:sp>
        <p:nvSpPr>
          <p:cNvPr id="178" name="Google Shape;178;p29"/>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Esto suele ser útil cuando queremos replicar o modificar estructuras de objetos, ya que nos permite primero listar todas sus propiedades y valores y luego modificar/agregar las que queramos:</a:t>
            </a:r>
            <a:endParaRPr sz="1350">
              <a:latin typeface="DM Sans"/>
              <a:ea typeface="DM Sans"/>
              <a:cs typeface="DM Sans"/>
              <a:sym typeface="DM Sans"/>
            </a:endParaRPr>
          </a:p>
        </p:txBody>
      </p:sp>
      <p:sp>
        <p:nvSpPr>
          <p:cNvPr id="179" name="Google Shape;179;p29"/>
          <p:cNvSpPr txBox="1"/>
          <p:nvPr/>
        </p:nvSpPr>
        <p:spPr>
          <a:xfrm>
            <a:off x="475500" y="2716375"/>
            <a:ext cx="36504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Un spread aplicado sobre un objeto presentaría cada par de clave-valor separado por comas, y ésto en una función no sería admisible, </a:t>
            </a:r>
            <a:r>
              <a:rPr lang="es" sz="1350" b="1">
                <a:latin typeface="DM Sans"/>
                <a:ea typeface="DM Sans"/>
                <a:cs typeface="DM Sans"/>
                <a:sym typeface="DM Sans"/>
              </a:rPr>
              <a:t>pero sí puede serlo dentro de otro objeto.</a:t>
            </a:r>
            <a:endParaRPr sz="1350" b="1">
              <a:latin typeface="DM Sans"/>
              <a:ea typeface="DM Sans"/>
              <a:cs typeface="DM Sans"/>
              <a:sym typeface="DM Sans"/>
            </a:endParaRPr>
          </a:p>
        </p:txBody>
      </p:sp>
      <p:sp>
        <p:nvSpPr>
          <p:cNvPr id="180" name="Google Shape;180;p29"/>
          <p:cNvSpPr txBox="1"/>
          <p:nvPr/>
        </p:nvSpPr>
        <p:spPr>
          <a:xfrm>
            <a:off x="512125" y="2740375"/>
            <a:ext cx="3697500" cy="1175700"/>
          </a:xfrm>
          <a:prstGeom prst="rect">
            <a:avLst/>
          </a:prstGeom>
          <a:noFill/>
          <a:ln w="9525" cap="flat" cmpd="sng">
            <a:solidFill>
              <a:srgbClr val="E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rgbClr val="000000"/>
              </a:buClr>
              <a:buSzPts val="1100"/>
              <a:buFont typeface="Arial"/>
              <a:buNone/>
            </a:pPr>
            <a:endParaRPr sz="13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p:nvPr/>
        </p:nvSpPr>
        <p:spPr>
          <a:xfrm>
            <a:off x="0" y="941675"/>
            <a:ext cx="9144000" cy="4201800"/>
          </a:xfrm>
          <a:prstGeom prst="rect">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950">
                <a:solidFill>
                  <a:srgbClr val="569CD6"/>
                </a:solidFill>
                <a:latin typeface="Courier New"/>
                <a:ea typeface="Courier New"/>
                <a:cs typeface="Courier New"/>
                <a:sym typeface="Courier New"/>
              </a:rPr>
              <a:t>const</a:t>
            </a:r>
            <a:r>
              <a:rPr lang="es" sz="950">
                <a:solidFill>
                  <a:srgbClr val="D4D4D4"/>
                </a:solidFill>
                <a:latin typeface="Courier New"/>
                <a:ea typeface="Courier New"/>
                <a:cs typeface="Courier New"/>
                <a:sym typeface="Courier New"/>
              </a:rPr>
              <a:t> </a:t>
            </a:r>
            <a:r>
              <a:rPr lang="es" sz="950">
                <a:solidFill>
                  <a:srgbClr val="4FC1FF"/>
                </a:solidFill>
                <a:latin typeface="Courier New"/>
                <a:ea typeface="Courier New"/>
                <a:cs typeface="Courier New"/>
                <a:sym typeface="Courier New"/>
              </a:rPr>
              <a:t>usuario1</a:t>
            </a:r>
            <a:r>
              <a:rPr lang="es" sz="950">
                <a:solidFill>
                  <a:srgbClr val="D4D4D4"/>
                </a:solidFill>
                <a:latin typeface="Courier New"/>
                <a:ea typeface="Courier New"/>
                <a:cs typeface="Courier New"/>
                <a:sym typeface="Courier New"/>
              </a:rPr>
              <a:t> = {</a:t>
            </a: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nombre:</a:t>
            </a:r>
            <a:r>
              <a:rPr lang="es" sz="950">
                <a:solidFill>
                  <a:srgbClr val="D4D4D4"/>
                </a:solidFill>
                <a:latin typeface="Courier New"/>
                <a:ea typeface="Courier New"/>
                <a:cs typeface="Courier New"/>
                <a:sym typeface="Courier New"/>
              </a:rPr>
              <a:t> </a:t>
            </a:r>
            <a:r>
              <a:rPr lang="es" sz="950">
                <a:solidFill>
                  <a:srgbClr val="CE9178"/>
                </a:solidFill>
                <a:latin typeface="Courier New"/>
                <a:ea typeface="Courier New"/>
                <a:cs typeface="Courier New"/>
                <a:sym typeface="Courier New"/>
              </a:rPr>
              <a:t>"Juan"</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edad:</a:t>
            </a:r>
            <a:r>
              <a:rPr lang="es" sz="950">
                <a:solidFill>
                  <a:srgbClr val="D4D4D4"/>
                </a:solidFill>
                <a:latin typeface="Courier New"/>
                <a:ea typeface="Courier New"/>
                <a:cs typeface="Courier New"/>
                <a:sym typeface="Courier New"/>
              </a:rPr>
              <a:t> </a:t>
            </a:r>
            <a:r>
              <a:rPr lang="es" sz="950">
                <a:solidFill>
                  <a:srgbClr val="B5CEA8"/>
                </a:solidFill>
                <a:latin typeface="Courier New"/>
                <a:ea typeface="Courier New"/>
                <a:cs typeface="Courier New"/>
                <a:sym typeface="Courier New"/>
              </a:rPr>
              <a:t>24</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curso:</a:t>
            </a:r>
            <a:r>
              <a:rPr lang="es" sz="950">
                <a:solidFill>
                  <a:srgbClr val="D4D4D4"/>
                </a:solidFill>
                <a:latin typeface="Courier New"/>
                <a:ea typeface="Courier New"/>
                <a:cs typeface="Courier New"/>
                <a:sym typeface="Courier New"/>
              </a:rPr>
              <a:t> </a:t>
            </a:r>
            <a:r>
              <a:rPr lang="es" sz="950">
                <a:solidFill>
                  <a:srgbClr val="CE9178"/>
                </a:solidFill>
                <a:latin typeface="Courier New"/>
                <a:ea typeface="Courier New"/>
                <a:cs typeface="Courier New"/>
                <a:sym typeface="Courier New"/>
              </a:rPr>
              <a:t>"Javascript"</a:t>
            </a:r>
            <a:endParaRPr sz="9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6A9955"/>
                </a:solidFill>
                <a:latin typeface="Courier New"/>
                <a:ea typeface="Courier New"/>
                <a:cs typeface="Courier New"/>
                <a:sym typeface="Courier New"/>
              </a:rPr>
              <a:t>// lista todas las propiedades y valores de usuario1 dentro de otro objeto</a:t>
            </a:r>
            <a:endParaRPr sz="9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569CD6"/>
                </a:solidFill>
                <a:latin typeface="Courier New"/>
                <a:ea typeface="Courier New"/>
                <a:cs typeface="Courier New"/>
                <a:sym typeface="Courier New"/>
              </a:rPr>
              <a:t>const</a:t>
            </a:r>
            <a:r>
              <a:rPr lang="es" sz="950">
                <a:solidFill>
                  <a:srgbClr val="D4D4D4"/>
                </a:solidFill>
                <a:latin typeface="Courier New"/>
                <a:ea typeface="Courier New"/>
                <a:cs typeface="Courier New"/>
                <a:sym typeface="Courier New"/>
              </a:rPr>
              <a:t> </a:t>
            </a:r>
            <a:r>
              <a:rPr lang="es" sz="950">
                <a:solidFill>
                  <a:srgbClr val="4FC1FF"/>
                </a:solidFill>
                <a:latin typeface="Courier New"/>
                <a:ea typeface="Courier New"/>
                <a:cs typeface="Courier New"/>
                <a:sym typeface="Courier New"/>
              </a:rPr>
              <a:t>usuario2</a:t>
            </a:r>
            <a:r>
              <a:rPr lang="es" sz="950">
                <a:solidFill>
                  <a:srgbClr val="D4D4D4"/>
                </a:solidFill>
                <a:latin typeface="Courier New"/>
                <a:ea typeface="Courier New"/>
                <a:cs typeface="Courier New"/>
                <a:sym typeface="Courier New"/>
              </a:rPr>
              <a:t> = {</a:t>
            </a: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4FC1FF"/>
                </a:solidFill>
                <a:latin typeface="Courier New"/>
                <a:ea typeface="Courier New"/>
                <a:cs typeface="Courier New"/>
                <a:sym typeface="Courier New"/>
              </a:rPr>
              <a:t>usuario1</a:t>
            </a:r>
            <a:endParaRPr sz="950">
              <a:solidFill>
                <a:srgbClr val="4FC1FF"/>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9CDCFE"/>
                </a:solidFill>
                <a:latin typeface="Courier New"/>
                <a:ea typeface="Courier New"/>
                <a:cs typeface="Courier New"/>
                <a:sym typeface="Courier New"/>
              </a:rPr>
              <a:t>console</a:t>
            </a:r>
            <a:r>
              <a:rPr lang="es" sz="950">
                <a:solidFill>
                  <a:srgbClr val="D4D4D4"/>
                </a:solidFill>
                <a:latin typeface="Courier New"/>
                <a:ea typeface="Courier New"/>
                <a:cs typeface="Courier New"/>
                <a:sym typeface="Courier New"/>
              </a:rPr>
              <a:t>.</a:t>
            </a:r>
            <a:r>
              <a:rPr lang="es" sz="950">
                <a:solidFill>
                  <a:srgbClr val="DCDCAA"/>
                </a:solidFill>
                <a:latin typeface="Courier New"/>
                <a:ea typeface="Courier New"/>
                <a:cs typeface="Courier New"/>
                <a:sym typeface="Courier New"/>
              </a:rPr>
              <a:t>log</a:t>
            </a:r>
            <a:r>
              <a:rPr lang="es" sz="950">
                <a:solidFill>
                  <a:srgbClr val="D4D4D4"/>
                </a:solidFill>
                <a:latin typeface="Courier New"/>
                <a:ea typeface="Courier New"/>
                <a:cs typeface="Courier New"/>
                <a:sym typeface="Courier New"/>
              </a:rPr>
              <a:t>(</a:t>
            </a:r>
            <a:r>
              <a:rPr lang="es" sz="950">
                <a:solidFill>
                  <a:srgbClr val="4FC1FF"/>
                </a:solidFill>
                <a:latin typeface="Courier New"/>
                <a:ea typeface="Courier New"/>
                <a:cs typeface="Courier New"/>
                <a:sym typeface="Courier New"/>
              </a:rPr>
              <a:t>usuario2</a:t>
            </a:r>
            <a:r>
              <a:rPr lang="es" sz="950">
                <a:solidFill>
                  <a:srgbClr val="D4D4D4"/>
                </a:solidFill>
                <a:latin typeface="Courier New"/>
                <a:ea typeface="Courier New"/>
                <a:cs typeface="Courier New"/>
                <a:sym typeface="Courier New"/>
              </a:rPr>
              <a:t>) </a:t>
            </a:r>
            <a:r>
              <a:rPr lang="es" sz="950">
                <a:solidFill>
                  <a:srgbClr val="6A9955"/>
                </a:solidFill>
                <a:latin typeface="Courier New"/>
                <a:ea typeface="Courier New"/>
                <a:cs typeface="Courier New"/>
                <a:sym typeface="Courier New"/>
              </a:rPr>
              <a:t>// { nombre: 'Juan', edad: 24, curso: 'Javascript' }</a:t>
            </a:r>
            <a:endParaRPr sz="9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569CD6"/>
                </a:solidFill>
                <a:latin typeface="Courier New"/>
                <a:ea typeface="Courier New"/>
                <a:cs typeface="Courier New"/>
                <a:sym typeface="Courier New"/>
              </a:rPr>
              <a:t>const</a:t>
            </a:r>
            <a:r>
              <a:rPr lang="es" sz="950">
                <a:solidFill>
                  <a:srgbClr val="D4D4D4"/>
                </a:solidFill>
                <a:latin typeface="Courier New"/>
                <a:ea typeface="Courier New"/>
                <a:cs typeface="Courier New"/>
                <a:sym typeface="Courier New"/>
              </a:rPr>
              <a:t> </a:t>
            </a:r>
            <a:r>
              <a:rPr lang="es" sz="950">
                <a:solidFill>
                  <a:srgbClr val="4FC1FF"/>
                </a:solidFill>
                <a:latin typeface="Courier New"/>
                <a:ea typeface="Courier New"/>
                <a:cs typeface="Courier New"/>
                <a:sym typeface="Courier New"/>
              </a:rPr>
              <a:t>usuario3</a:t>
            </a:r>
            <a:r>
              <a:rPr lang="es" sz="950">
                <a:solidFill>
                  <a:srgbClr val="D4D4D4"/>
                </a:solidFill>
                <a:latin typeface="Courier New"/>
                <a:ea typeface="Courier New"/>
                <a:cs typeface="Courier New"/>
                <a:sym typeface="Courier New"/>
              </a:rPr>
              <a:t> = {</a:t>
            </a: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4FC1FF"/>
                </a:solidFill>
                <a:latin typeface="Courier New"/>
                <a:ea typeface="Courier New"/>
                <a:cs typeface="Courier New"/>
                <a:sym typeface="Courier New"/>
              </a:rPr>
              <a:t>usuario1</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curso:</a:t>
            </a:r>
            <a:r>
              <a:rPr lang="es" sz="950">
                <a:solidFill>
                  <a:srgbClr val="D4D4D4"/>
                </a:solidFill>
                <a:latin typeface="Courier New"/>
                <a:ea typeface="Courier New"/>
                <a:cs typeface="Courier New"/>
                <a:sym typeface="Courier New"/>
              </a:rPr>
              <a:t> </a:t>
            </a:r>
            <a:r>
              <a:rPr lang="es" sz="950">
                <a:solidFill>
                  <a:srgbClr val="CE9178"/>
                </a:solidFill>
                <a:latin typeface="Courier New"/>
                <a:ea typeface="Courier New"/>
                <a:cs typeface="Courier New"/>
                <a:sym typeface="Courier New"/>
              </a:rPr>
              <a:t>"ReactJS"</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email:</a:t>
            </a:r>
            <a:r>
              <a:rPr lang="es" sz="950">
                <a:solidFill>
                  <a:srgbClr val="D4D4D4"/>
                </a:solidFill>
                <a:latin typeface="Courier New"/>
                <a:ea typeface="Courier New"/>
                <a:cs typeface="Courier New"/>
                <a:sym typeface="Courier New"/>
              </a:rPr>
              <a:t> </a:t>
            </a:r>
            <a:r>
              <a:rPr lang="es" sz="950">
                <a:solidFill>
                  <a:srgbClr val="CE9178"/>
                </a:solidFill>
                <a:latin typeface="Courier New"/>
                <a:ea typeface="Courier New"/>
                <a:cs typeface="Courier New"/>
                <a:sym typeface="Courier New"/>
              </a:rPr>
              <a:t>"juan@doe.com"</a:t>
            </a:r>
            <a:endParaRPr sz="95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9CDCFE"/>
                </a:solidFill>
                <a:latin typeface="Courier New"/>
                <a:ea typeface="Courier New"/>
                <a:cs typeface="Courier New"/>
                <a:sym typeface="Courier New"/>
              </a:rPr>
              <a:t>console</a:t>
            </a:r>
            <a:r>
              <a:rPr lang="es" sz="950">
                <a:solidFill>
                  <a:srgbClr val="D4D4D4"/>
                </a:solidFill>
                <a:latin typeface="Courier New"/>
                <a:ea typeface="Courier New"/>
                <a:cs typeface="Courier New"/>
                <a:sym typeface="Courier New"/>
              </a:rPr>
              <a:t>.</a:t>
            </a:r>
            <a:r>
              <a:rPr lang="es" sz="950">
                <a:solidFill>
                  <a:srgbClr val="DCDCAA"/>
                </a:solidFill>
                <a:latin typeface="Courier New"/>
                <a:ea typeface="Courier New"/>
                <a:cs typeface="Courier New"/>
                <a:sym typeface="Courier New"/>
              </a:rPr>
              <a:t>log</a:t>
            </a:r>
            <a:r>
              <a:rPr lang="es" sz="950">
                <a:solidFill>
                  <a:srgbClr val="D4D4D4"/>
                </a:solidFill>
                <a:latin typeface="Courier New"/>
                <a:ea typeface="Courier New"/>
                <a:cs typeface="Courier New"/>
                <a:sym typeface="Courier New"/>
              </a:rPr>
              <a:t>(</a:t>
            </a:r>
            <a:r>
              <a:rPr lang="es" sz="950">
                <a:solidFill>
                  <a:srgbClr val="4FC1FF"/>
                </a:solidFill>
                <a:latin typeface="Courier New"/>
                <a:ea typeface="Courier New"/>
                <a:cs typeface="Courier New"/>
                <a:sym typeface="Courier New"/>
              </a:rPr>
              <a:t>usuario3</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950">
                <a:solidFill>
                  <a:srgbClr val="6A9955"/>
                </a:solidFill>
                <a:latin typeface="Courier New"/>
                <a:ea typeface="Courier New"/>
                <a:cs typeface="Courier New"/>
                <a:sym typeface="Courier New"/>
              </a:rPr>
              <a:t>// { nombre: 'Juan', edad: 24, curso: 'ReactJS', email: 'juan@doe.com' }</a:t>
            </a:r>
            <a:endParaRPr sz="950">
              <a:solidFill>
                <a:srgbClr val="569CD6"/>
              </a:solidFill>
              <a:latin typeface="Courier New"/>
              <a:ea typeface="Courier New"/>
              <a:cs typeface="Courier New"/>
              <a:sym typeface="Courier New"/>
            </a:endParaRPr>
          </a:p>
        </p:txBody>
      </p:sp>
      <p:pic>
        <p:nvPicPr>
          <p:cNvPr id="186" name="Google Shape;186;p3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87" name="Google Shape;187;p30"/>
          <p:cNvSpPr txBox="1"/>
          <p:nvPr/>
        </p:nvSpPr>
        <p:spPr>
          <a:xfrm>
            <a:off x="426725" y="341375"/>
            <a:ext cx="47673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Spread de objetos</a:t>
            </a:r>
            <a:endParaRPr sz="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Spread de objetos</a:t>
            </a:r>
            <a:endParaRPr sz="4000" b="1">
              <a:solidFill>
                <a:schemeClr val="dk1"/>
              </a:solidFill>
              <a:latin typeface="DM Sans"/>
              <a:ea typeface="DM Sans"/>
              <a:cs typeface="DM Sans"/>
              <a:sym typeface="DM Sans"/>
            </a:endParaRPr>
          </a:p>
        </p:txBody>
      </p:sp>
      <p:sp>
        <p:nvSpPr>
          <p:cNvPr id="193" name="Google Shape;193;p31"/>
          <p:cNvSpPr txBox="1"/>
          <p:nvPr/>
        </p:nvSpPr>
        <p:spPr>
          <a:xfrm>
            <a:off x="473350" y="1908175"/>
            <a:ext cx="38346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En el último ejemplo vemos que agregamos una propiedad y que modificamos la propiedad curso.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Recordemos que no podemos tener dos propiedades con el mismo nombre, y en tal caso prevalece la última declarada, que es lo que ocurre aquí.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194" name="Google Shape;194;p31"/>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El spread de usuario1 lista todas las propiedades</a:t>
            </a:r>
            <a:r>
              <a:rPr lang="es" sz="1350">
                <a:latin typeface="DM Sans"/>
                <a:ea typeface="DM Sans"/>
                <a:cs typeface="DM Sans"/>
                <a:sym typeface="DM Sans"/>
              </a:rPr>
              <a:t>, incluida curso, dentro de usuario3, y </a:t>
            </a:r>
            <a:r>
              <a:rPr lang="es" sz="1350" b="1">
                <a:latin typeface="DM Sans"/>
                <a:ea typeface="DM Sans"/>
                <a:cs typeface="DM Sans"/>
                <a:sym typeface="DM Sans"/>
              </a:rPr>
              <a:t>luego la sobreescribimos con un nuevo valor.</a:t>
            </a:r>
            <a:endParaRPr sz="1350" b="1">
              <a:latin typeface="DM Sans"/>
              <a:ea typeface="DM Sans"/>
              <a:cs typeface="DM Sans"/>
              <a:sym typeface="DM Sans"/>
            </a:endParaRPr>
          </a:p>
        </p:txBody>
      </p:sp>
      <p:sp>
        <p:nvSpPr>
          <p:cNvPr id="195" name="Google Shape;195;p31"/>
          <p:cNvSpPr txBox="1"/>
          <p:nvPr/>
        </p:nvSpPr>
        <p:spPr>
          <a:xfrm>
            <a:off x="475500" y="2716375"/>
            <a:ext cx="3650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latin typeface="DM Sans"/>
              <a:ea typeface="DM Sans"/>
              <a:cs typeface="DM Sans"/>
              <a:sym typeface="DM Sans"/>
            </a:endParaRPr>
          </a:p>
        </p:txBody>
      </p:sp>
      <p:sp>
        <p:nvSpPr>
          <p:cNvPr id="196" name="Google Shape;196;p31"/>
          <p:cNvSpPr txBox="1"/>
          <p:nvPr/>
        </p:nvSpPr>
        <p:spPr>
          <a:xfrm>
            <a:off x="4456850" y="1908175"/>
            <a:ext cx="3864600" cy="1175700"/>
          </a:xfrm>
          <a:prstGeom prst="rect">
            <a:avLst/>
          </a:prstGeom>
          <a:noFill/>
          <a:ln w="9525" cap="flat" cmpd="sng">
            <a:solidFill>
              <a:srgbClr val="E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rgbClr val="000000"/>
              </a:buClr>
              <a:buSzPts val="1100"/>
              <a:buFont typeface="Arial"/>
              <a:buNone/>
            </a:pPr>
            <a:endParaRPr sz="13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Rest parameters</a:t>
            </a:r>
            <a:endParaRPr sz="4000" b="1">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Rest parameters</a:t>
            </a:r>
            <a:endParaRPr sz="4000" b="1">
              <a:solidFill>
                <a:schemeClr val="dk1"/>
              </a:solidFill>
              <a:latin typeface="DM Sans"/>
              <a:ea typeface="DM Sans"/>
              <a:cs typeface="DM Sans"/>
              <a:sym typeface="DM Sans"/>
            </a:endParaRPr>
          </a:p>
        </p:txBody>
      </p:sp>
      <p:sp>
        <p:nvSpPr>
          <p:cNvPr id="207" name="Google Shape;207;p33"/>
          <p:cNvSpPr txBox="1"/>
          <p:nvPr/>
        </p:nvSpPr>
        <p:spPr>
          <a:xfrm>
            <a:off x="473350" y="1908175"/>
            <a:ext cx="3834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operador spread también puede utilizarse dentro de la declaración de una función para indicar que queremos recibir una cantidad indeterminada de parámetros.</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Supongamos que quiero tener una función para sumar cualquier cantidad de números que reciba por parámetro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08" name="Google Shape;208;p33"/>
          <p:cNvSpPr txBox="1"/>
          <p:nvPr/>
        </p:nvSpPr>
        <p:spPr>
          <a:xfrm>
            <a:off x="475500" y="2716375"/>
            <a:ext cx="3650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6"/>
          <p:cNvSpPr txBox="1"/>
          <p:nvPr/>
        </p:nvSpPr>
        <p:spPr>
          <a:xfrm>
            <a:off x="1461300" y="2252975"/>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Operadores Avanzados + Workshop</a:t>
            </a:r>
            <a:endParaRPr sz="4000" b="1">
              <a:solidFill>
                <a:srgbClr val="EAFF6A"/>
              </a:solidFill>
              <a:latin typeface="DM Sans"/>
              <a:ea typeface="DM Sans"/>
              <a:cs typeface="DM Sans"/>
              <a:sym typeface="DM Sans"/>
            </a:endParaRPr>
          </a:p>
        </p:txBody>
      </p:sp>
      <p:sp>
        <p:nvSpPr>
          <p:cNvPr id="54" name="Google Shape;54;p1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b="1">
                <a:solidFill>
                  <a:schemeClr val="lt1"/>
                </a:solidFill>
                <a:latin typeface="DM Sans"/>
                <a:ea typeface="DM Sans"/>
                <a:cs typeface="DM Sans"/>
                <a:sym typeface="DM Sans"/>
              </a:rPr>
              <a:t>Clase 13.</a:t>
            </a:r>
            <a:r>
              <a:rPr lang="es" sz="1800">
                <a:solidFill>
                  <a:schemeClr val="lt1"/>
                </a:solidFill>
                <a:latin typeface="DM Sans"/>
                <a:ea typeface="DM Sans"/>
                <a:cs typeface="DM Sans"/>
                <a:sym typeface="DM Sans"/>
              </a:rPr>
              <a:t> JAVASCRIPT</a:t>
            </a:r>
            <a:endParaRPr sz="1800">
              <a:solidFill>
                <a:schemeClr val="lt1"/>
              </a:solidFill>
              <a:latin typeface="DM Sans"/>
              <a:ea typeface="DM Sans"/>
              <a:cs typeface="DM Sans"/>
              <a:sym typeface="DM Sans"/>
            </a:endParaRPr>
          </a:p>
        </p:txBody>
      </p:sp>
      <p:pic>
        <p:nvPicPr>
          <p:cNvPr id="55" name="Google Shape;55;p16"/>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4"/>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214" name="Google Shape;214;p34"/>
          <p:cNvSpPr txBox="1"/>
          <p:nvPr/>
        </p:nvSpPr>
        <p:spPr>
          <a:xfrm>
            <a:off x="475500" y="900525"/>
            <a:ext cx="4987200" cy="69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Rest parameters</a:t>
            </a:r>
            <a:endParaRPr sz="3700" b="1">
              <a:solidFill>
                <a:schemeClr val="dk1"/>
              </a:solidFill>
              <a:latin typeface="DM Sans"/>
              <a:ea typeface="DM Sans"/>
              <a:cs typeface="DM Sans"/>
              <a:sym typeface="DM Sans"/>
            </a:endParaRPr>
          </a:p>
        </p:txBody>
      </p:sp>
      <p:pic>
        <p:nvPicPr>
          <p:cNvPr id="215" name="Google Shape;215;p3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6" name="Google Shape;216;p34"/>
          <p:cNvSpPr txBox="1"/>
          <p:nvPr/>
        </p:nvSpPr>
        <p:spPr>
          <a:xfrm>
            <a:off x="549525" y="2374750"/>
            <a:ext cx="4134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Puedo hacer esto con el operador spread definiendo rest parameters, lo que significa que mi función va a recibir una cantidad indeterminada de parámetros, pero los va a agrupar dentro de un array con el nombre que defina, y con eso trabajará dentro: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17" name="Google Shape;217;p34"/>
          <p:cNvSpPr txBox="1"/>
          <p:nvPr/>
        </p:nvSpPr>
        <p:spPr>
          <a:xfrm>
            <a:off x="5093375" y="0"/>
            <a:ext cx="413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function</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4</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[ 4, 2 ]</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10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15</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[ 10, 15, 30, 5 ]</a:t>
            </a:r>
            <a:endParaRPr sz="1100">
              <a:solidFill>
                <a:srgbClr val="569CD6"/>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5"/>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223" name="Google Shape;223;p35"/>
          <p:cNvSpPr txBox="1"/>
          <p:nvPr/>
        </p:nvSpPr>
        <p:spPr>
          <a:xfrm>
            <a:off x="475500" y="900525"/>
            <a:ext cx="4987200" cy="69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Rest parameters</a:t>
            </a:r>
            <a:endParaRPr sz="3700" b="1">
              <a:solidFill>
                <a:schemeClr val="dk1"/>
              </a:solidFill>
              <a:latin typeface="DM Sans"/>
              <a:ea typeface="DM Sans"/>
              <a:cs typeface="DM Sans"/>
              <a:sym typeface="DM Sans"/>
            </a:endParaRPr>
          </a:p>
        </p:txBody>
      </p:sp>
      <p:pic>
        <p:nvPicPr>
          <p:cNvPr id="224" name="Google Shape;224;p3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5" name="Google Shape;225;p35"/>
          <p:cNvSpPr txBox="1"/>
          <p:nvPr/>
        </p:nvSpPr>
        <p:spPr>
          <a:xfrm>
            <a:off x="535600" y="1893850"/>
            <a:ext cx="41340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Vemos que con esta sintaxis el parámetro </a:t>
            </a:r>
            <a:r>
              <a:rPr lang="es" sz="1350" b="1">
                <a:latin typeface="DM Sans"/>
                <a:ea typeface="DM Sans"/>
                <a:cs typeface="DM Sans"/>
                <a:sym typeface="DM Sans"/>
              </a:rPr>
              <a:t>…números</a:t>
            </a:r>
            <a:r>
              <a:rPr lang="es" sz="1350">
                <a:latin typeface="DM Sans"/>
                <a:ea typeface="DM Sans"/>
                <a:cs typeface="DM Sans"/>
                <a:sym typeface="DM Sans"/>
              </a:rPr>
              <a:t> se define como un array donde se guardan todos los argumentos enviados que coincidan con esa posición.</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De esta forma podemos escribir funciones que reciban múltiples parámetros, sin saber con precisión cuántos serán, pudiendo trabajarlos luego como un array dentro de la función.</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26" name="Google Shape;226;p35"/>
          <p:cNvSpPr txBox="1"/>
          <p:nvPr/>
        </p:nvSpPr>
        <p:spPr>
          <a:xfrm>
            <a:off x="5093375" y="0"/>
            <a:ext cx="413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function</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4</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[ 4, 2 ]</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10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15</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[ 10, 15, 30, 5 ]</a:t>
            </a:r>
            <a:endParaRPr sz="1100">
              <a:solidFill>
                <a:srgbClr val="569CD6"/>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6"/>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232" name="Google Shape;232;p36"/>
          <p:cNvSpPr txBox="1"/>
          <p:nvPr/>
        </p:nvSpPr>
        <p:spPr>
          <a:xfrm>
            <a:off x="475500" y="900525"/>
            <a:ext cx="4987200" cy="69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Rest parameters</a:t>
            </a:r>
            <a:endParaRPr sz="3700" b="1">
              <a:solidFill>
                <a:schemeClr val="dk1"/>
              </a:solidFill>
              <a:latin typeface="DM Sans"/>
              <a:ea typeface="DM Sans"/>
              <a:cs typeface="DM Sans"/>
              <a:sym typeface="DM Sans"/>
            </a:endParaRPr>
          </a:p>
        </p:txBody>
      </p:sp>
      <p:pic>
        <p:nvPicPr>
          <p:cNvPr id="233" name="Google Shape;233;p3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4" name="Google Shape;234;p36"/>
          <p:cNvSpPr txBox="1"/>
          <p:nvPr/>
        </p:nvSpPr>
        <p:spPr>
          <a:xfrm>
            <a:off x="535600" y="1893850"/>
            <a:ext cx="41340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Siguiendo el ejemplo anterior, podemos tomar este array numeros y retornar la suma de todos los elementos que reciba con un reduce: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35" name="Google Shape;235;p36"/>
          <p:cNvSpPr txBox="1"/>
          <p:nvPr/>
        </p:nvSpPr>
        <p:spPr>
          <a:xfrm>
            <a:off x="5093375" y="0"/>
            <a:ext cx="413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50" i="1">
                <a:solidFill>
                  <a:srgbClr val="569CD6"/>
                </a:solidFill>
                <a:latin typeface="Courier New"/>
                <a:ea typeface="Courier New"/>
                <a:cs typeface="Courier New"/>
                <a:sym typeface="Courier New"/>
              </a:rPr>
              <a:t>function</a:t>
            </a:r>
            <a:r>
              <a:rPr lang="es" sz="1050" i="1">
                <a:solidFill>
                  <a:srgbClr val="D4D4D4"/>
                </a:solidFill>
                <a:latin typeface="Courier New"/>
                <a:ea typeface="Courier New"/>
                <a:cs typeface="Courier New"/>
                <a:sym typeface="Courier New"/>
              </a:rPr>
              <a:t> </a:t>
            </a:r>
            <a:r>
              <a:rPr lang="es" sz="1050" i="1">
                <a:solidFill>
                  <a:srgbClr val="DCDCAA"/>
                </a:solidFill>
                <a:latin typeface="Courier New"/>
                <a:ea typeface="Courier New"/>
                <a:cs typeface="Courier New"/>
                <a:sym typeface="Courier New"/>
              </a:rPr>
              <a:t>sumar</a:t>
            </a:r>
            <a:r>
              <a:rPr lang="es" sz="1050" i="1">
                <a:solidFill>
                  <a:srgbClr val="D4D4D4"/>
                </a:solidFill>
                <a:latin typeface="Courier New"/>
                <a:ea typeface="Courier New"/>
                <a:cs typeface="Courier New"/>
                <a:sym typeface="Courier New"/>
              </a:rPr>
              <a:t>(...</a:t>
            </a:r>
            <a:r>
              <a:rPr lang="es" sz="1050" i="1">
                <a:solidFill>
                  <a:srgbClr val="9CDCFE"/>
                </a:solidFill>
                <a:latin typeface="Courier New"/>
                <a:ea typeface="Courier New"/>
                <a:cs typeface="Courier New"/>
                <a:sym typeface="Courier New"/>
              </a:rPr>
              <a:t>numeros</a:t>
            </a:r>
            <a:r>
              <a:rPr lang="es" sz="1050" i="1">
                <a:solidFill>
                  <a:srgbClr val="D4D4D4"/>
                </a:solidFill>
                <a:latin typeface="Courier New"/>
                <a:ea typeface="Courier New"/>
                <a:cs typeface="Courier New"/>
                <a:sym typeface="Courier New"/>
              </a:rPr>
              <a:t>) {</a:t>
            </a:r>
            <a:endParaRPr sz="1050" i="1">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i="1">
                <a:solidFill>
                  <a:srgbClr val="D4D4D4"/>
                </a:solidFill>
                <a:latin typeface="Courier New"/>
                <a:ea typeface="Courier New"/>
                <a:cs typeface="Courier New"/>
                <a:sym typeface="Courier New"/>
              </a:rPr>
              <a:t>    </a:t>
            </a:r>
            <a:r>
              <a:rPr lang="es" sz="1050" i="1">
                <a:solidFill>
                  <a:srgbClr val="C586C0"/>
                </a:solidFill>
                <a:latin typeface="Courier New"/>
                <a:ea typeface="Courier New"/>
                <a:cs typeface="Courier New"/>
                <a:sym typeface="Courier New"/>
              </a:rPr>
              <a:t>return</a:t>
            </a:r>
            <a:r>
              <a:rPr lang="es" sz="1050" i="1">
                <a:solidFill>
                  <a:srgbClr val="D4D4D4"/>
                </a:solidFill>
                <a:latin typeface="Courier New"/>
                <a:ea typeface="Courier New"/>
                <a:cs typeface="Courier New"/>
                <a:sym typeface="Courier New"/>
              </a:rPr>
              <a:t> </a:t>
            </a:r>
            <a:r>
              <a:rPr lang="es" sz="1050" i="1">
                <a:solidFill>
                  <a:srgbClr val="9CDCFE"/>
                </a:solidFill>
                <a:latin typeface="Courier New"/>
                <a:ea typeface="Courier New"/>
                <a:cs typeface="Courier New"/>
                <a:sym typeface="Courier New"/>
              </a:rPr>
              <a:t>numeros</a:t>
            </a:r>
            <a:r>
              <a:rPr lang="es" sz="1050" i="1">
                <a:solidFill>
                  <a:srgbClr val="D4D4D4"/>
                </a:solidFill>
                <a:latin typeface="Courier New"/>
                <a:ea typeface="Courier New"/>
                <a:cs typeface="Courier New"/>
                <a:sym typeface="Courier New"/>
              </a:rPr>
              <a:t>.</a:t>
            </a:r>
            <a:r>
              <a:rPr lang="es" sz="1050" i="1">
                <a:solidFill>
                  <a:srgbClr val="DCDCAA"/>
                </a:solidFill>
                <a:latin typeface="Courier New"/>
                <a:ea typeface="Courier New"/>
                <a:cs typeface="Courier New"/>
                <a:sym typeface="Courier New"/>
              </a:rPr>
              <a:t>reduce</a:t>
            </a:r>
            <a:r>
              <a:rPr lang="es" sz="1050" i="1">
                <a:solidFill>
                  <a:srgbClr val="D4D4D4"/>
                </a:solidFill>
                <a:latin typeface="Courier New"/>
                <a:ea typeface="Courier New"/>
                <a:cs typeface="Courier New"/>
                <a:sym typeface="Courier New"/>
              </a:rPr>
              <a:t>((</a:t>
            </a:r>
            <a:r>
              <a:rPr lang="es" sz="1050" i="1">
                <a:solidFill>
                  <a:srgbClr val="9CDCFE"/>
                </a:solidFill>
                <a:latin typeface="Courier New"/>
                <a:ea typeface="Courier New"/>
                <a:cs typeface="Courier New"/>
                <a:sym typeface="Courier New"/>
              </a:rPr>
              <a:t>acc</a:t>
            </a:r>
            <a:r>
              <a:rPr lang="es" sz="1050" i="1">
                <a:solidFill>
                  <a:srgbClr val="D4D4D4"/>
                </a:solidFill>
                <a:latin typeface="Courier New"/>
                <a:ea typeface="Courier New"/>
                <a:cs typeface="Courier New"/>
                <a:sym typeface="Courier New"/>
              </a:rPr>
              <a:t>, </a:t>
            </a:r>
            <a:r>
              <a:rPr lang="es" sz="1050" i="1">
                <a:solidFill>
                  <a:srgbClr val="9CDCFE"/>
                </a:solidFill>
                <a:latin typeface="Courier New"/>
                <a:ea typeface="Courier New"/>
                <a:cs typeface="Courier New"/>
                <a:sym typeface="Courier New"/>
              </a:rPr>
              <a:t>n</a:t>
            </a:r>
            <a:r>
              <a:rPr lang="es" sz="1050" i="1">
                <a:solidFill>
                  <a:srgbClr val="D4D4D4"/>
                </a:solidFill>
                <a:latin typeface="Courier New"/>
                <a:ea typeface="Courier New"/>
                <a:cs typeface="Courier New"/>
                <a:sym typeface="Courier New"/>
              </a:rPr>
              <a:t>) </a:t>
            </a:r>
            <a:r>
              <a:rPr lang="es" sz="1050" i="1">
                <a:solidFill>
                  <a:srgbClr val="569CD6"/>
                </a:solidFill>
                <a:latin typeface="Courier New"/>
                <a:ea typeface="Courier New"/>
                <a:cs typeface="Courier New"/>
                <a:sym typeface="Courier New"/>
              </a:rPr>
              <a:t>=&gt;</a:t>
            </a:r>
            <a:r>
              <a:rPr lang="es" sz="1050" i="1">
                <a:solidFill>
                  <a:srgbClr val="D4D4D4"/>
                </a:solidFill>
                <a:latin typeface="Courier New"/>
                <a:ea typeface="Courier New"/>
                <a:cs typeface="Courier New"/>
                <a:sym typeface="Courier New"/>
              </a:rPr>
              <a:t> </a:t>
            </a:r>
            <a:r>
              <a:rPr lang="es" sz="1050" i="1">
                <a:solidFill>
                  <a:srgbClr val="9CDCFE"/>
                </a:solidFill>
                <a:latin typeface="Courier New"/>
                <a:ea typeface="Courier New"/>
                <a:cs typeface="Courier New"/>
                <a:sym typeface="Courier New"/>
              </a:rPr>
              <a:t>acc</a:t>
            </a:r>
            <a:r>
              <a:rPr lang="es" sz="1050" i="1">
                <a:solidFill>
                  <a:srgbClr val="D4D4D4"/>
                </a:solidFill>
                <a:latin typeface="Courier New"/>
                <a:ea typeface="Courier New"/>
                <a:cs typeface="Courier New"/>
                <a:sym typeface="Courier New"/>
              </a:rPr>
              <a:t> + </a:t>
            </a:r>
            <a:r>
              <a:rPr lang="es" sz="1050" i="1">
                <a:solidFill>
                  <a:srgbClr val="9CDCFE"/>
                </a:solidFill>
                <a:latin typeface="Courier New"/>
                <a:ea typeface="Courier New"/>
                <a:cs typeface="Courier New"/>
                <a:sym typeface="Courier New"/>
              </a:rPr>
              <a:t>n</a:t>
            </a:r>
            <a:r>
              <a:rPr lang="es" sz="1050" i="1">
                <a:solidFill>
                  <a:srgbClr val="D4D4D4"/>
                </a:solidFill>
                <a:latin typeface="Courier New"/>
                <a:ea typeface="Courier New"/>
                <a:cs typeface="Courier New"/>
                <a:sym typeface="Courier New"/>
              </a:rPr>
              <a:t>, </a:t>
            </a:r>
            <a:r>
              <a:rPr lang="es" sz="1050" i="1">
                <a:solidFill>
                  <a:srgbClr val="B5CEA8"/>
                </a:solidFill>
                <a:latin typeface="Courier New"/>
                <a:ea typeface="Courier New"/>
                <a:cs typeface="Courier New"/>
                <a:sym typeface="Courier New"/>
              </a:rPr>
              <a:t>0</a:t>
            </a:r>
            <a:r>
              <a:rPr lang="es" sz="1050" i="1">
                <a:solidFill>
                  <a:srgbClr val="D4D4D4"/>
                </a:solidFill>
                <a:latin typeface="Courier New"/>
                <a:ea typeface="Courier New"/>
                <a:cs typeface="Courier New"/>
                <a:sym typeface="Courier New"/>
              </a:rPr>
              <a:t>)</a:t>
            </a:r>
            <a:endParaRPr sz="1050" i="1">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i="1">
                <a:solidFill>
                  <a:srgbClr val="D4D4D4"/>
                </a:solidFill>
                <a:latin typeface="Courier New"/>
                <a:ea typeface="Courier New"/>
                <a:cs typeface="Courier New"/>
                <a:sym typeface="Courier New"/>
              </a:rPr>
              <a:t>}</a:t>
            </a:r>
            <a:endParaRPr sz="1050" i="1">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i="1">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i="1">
                <a:solidFill>
                  <a:srgbClr val="9CDCFE"/>
                </a:solidFill>
                <a:latin typeface="Courier New"/>
                <a:ea typeface="Courier New"/>
                <a:cs typeface="Courier New"/>
                <a:sym typeface="Courier New"/>
              </a:rPr>
              <a:t>console</a:t>
            </a:r>
            <a:r>
              <a:rPr lang="es" sz="1050" i="1">
                <a:solidFill>
                  <a:srgbClr val="D4D4D4"/>
                </a:solidFill>
                <a:latin typeface="Courier New"/>
                <a:ea typeface="Courier New"/>
                <a:cs typeface="Courier New"/>
                <a:sym typeface="Courier New"/>
              </a:rPr>
              <a:t>.</a:t>
            </a:r>
            <a:r>
              <a:rPr lang="es" sz="1050" i="1">
                <a:solidFill>
                  <a:srgbClr val="DCDCAA"/>
                </a:solidFill>
                <a:latin typeface="Courier New"/>
                <a:ea typeface="Courier New"/>
                <a:cs typeface="Courier New"/>
                <a:sym typeface="Courier New"/>
              </a:rPr>
              <a:t>log</a:t>
            </a:r>
            <a:r>
              <a:rPr lang="es" sz="1050" i="1">
                <a:solidFill>
                  <a:srgbClr val="D4D4D4"/>
                </a:solidFill>
                <a:latin typeface="Courier New"/>
                <a:ea typeface="Courier New"/>
                <a:cs typeface="Courier New"/>
                <a:sym typeface="Courier New"/>
              </a:rPr>
              <a:t>( </a:t>
            </a:r>
            <a:r>
              <a:rPr lang="es" sz="1050" i="1">
                <a:solidFill>
                  <a:srgbClr val="DCDCAA"/>
                </a:solidFill>
                <a:latin typeface="Courier New"/>
                <a:ea typeface="Courier New"/>
                <a:cs typeface="Courier New"/>
                <a:sym typeface="Courier New"/>
              </a:rPr>
              <a:t>sumar</a:t>
            </a:r>
            <a:r>
              <a:rPr lang="es" sz="1050" i="1">
                <a:solidFill>
                  <a:srgbClr val="D4D4D4"/>
                </a:solidFill>
                <a:latin typeface="Courier New"/>
                <a:ea typeface="Courier New"/>
                <a:cs typeface="Courier New"/>
                <a:sym typeface="Courier New"/>
              </a:rPr>
              <a:t>(</a:t>
            </a:r>
            <a:r>
              <a:rPr lang="es" sz="1050" i="1">
                <a:solidFill>
                  <a:srgbClr val="B5CEA8"/>
                </a:solidFill>
                <a:latin typeface="Courier New"/>
                <a:ea typeface="Courier New"/>
                <a:cs typeface="Courier New"/>
                <a:sym typeface="Courier New"/>
              </a:rPr>
              <a:t>4</a:t>
            </a:r>
            <a:r>
              <a:rPr lang="es" sz="1050" i="1">
                <a:solidFill>
                  <a:srgbClr val="D4D4D4"/>
                </a:solidFill>
                <a:latin typeface="Courier New"/>
                <a:ea typeface="Courier New"/>
                <a:cs typeface="Courier New"/>
                <a:sym typeface="Courier New"/>
              </a:rPr>
              <a:t>, </a:t>
            </a:r>
            <a:r>
              <a:rPr lang="es" sz="1050" i="1">
                <a:solidFill>
                  <a:srgbClr val="B5CEA8"/>
                </a:solidFill>
                <a:latin typeface="Courier New"/>
                <a:ea typeface="Courier New"/>
                <a:cs typeface="Courier New"/>
                <a:sym typeface="Courier New"/>
              </a:rPr>
              <a:t>2</a:t>
            </a:r>
            <a:r>
              <a:rPr lang="es" sz="1050" i="1">
                <a:solidFill>
                  <a:srgbClr val="D4D4D4"/>
                </a:solidFill>
                <a:latin typeface="Courier New"/>
                <a:ea typeface="Courier New"/>
                <a:cs typeface="Courier New"/>
                <a:sym typeface="Courier New"/>
              </a:rPr>
              <a:t>) ) </a:t>
            </a:r>
            <a:r>
              <a:rPr lang="es" sz="1050" i="1">
                <a:solidFill>
                  <a:srgbClr val="6A9955"/>
                </a:solidFill>
                <a:latin typeface="Courier New"/>
                <a:ea typeface="Courier New"/>
                <a:cs typeface="Courier New"/>
                <a:sym typeface="Courier New"/>
              </a:rPr>
              <a:t>// 6</a:t>
            </a:r>
            <a:endParaRPr sz="1050" i="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i="1">
                <a:solidFill>
                  <a:srgbClr val="9CDCFE"/>
                </a:solidFill>
                <a:latin typeface="Courier New"/>
                <a:ea typeface="Courier New"/>
                <a:cs typeface="Courier New"/>
                <a:sym typeface="Courier New"/>
              </a:rPr>
              <a:t>console</a:t>
            </a:r>
            <a:r>
              <a:rPr lang="es" sz="1050" i="1">
                <a:solidFill>
                  <a:srgbClr val="D4D4D4"/>
                </a:solidFill>
                <a:latin typeface="Courier New"/>
                <a:ea typeface="Courier New"/>
                <a:cs typeface="Courier New"/>
                <a:sym typeface="Courier New"/>
              </a:rPr>
              <a:t>.</a:t>
            </a:r>
            <a:r>
              <a:rPr lang="es" sz="1050" i="1">
                <a:solidFill>
                  <a:srgbClr val="DCDCAA"/>
                </a:solidFill>
                <a:latin typeface="Courier New"/>
                <a:ea typeface="Courier New"/>
                <a:cs typeface="Courier New"/>
                <a:sym typeface="Courier New"/>
              </a:rPr>
              <a:t>log</a:t>
            </a:r>
            <a:r>
              <a:rPr lang="es" sz="1050" i="1">
                <a:solidFill>
                  <a:srgbClr val="D4D4D4"/>
                </a:solidFill>
                <a:latin typeface="Courier New"/>
                <a:ea typeface="Courier New"/>
                <a:cs typeface="Courier New"/>
                <a:sym typeface="Courier New"/>
              </a:rPr>
              <a:t>( </a:t>
            </a:r>
            <a:r>
              <a:rPr lang="es" sz="1050" i="1">
                <a:solidFill>
                  <a:srgbClr val="DCDCAA"/>
                </a:solidFill>
                <a:latin typeface="Courier New"/>
                <a:ea typeface="Courier New"/>
                <a:cs typeface="Courier New"/>
                <a:sym typeface="Courier New"/>
              </a:rPr>
              <a:t>sumar</a:t>
            </a:r>
            <a:r>
              <a:rPr lang="es" sz="1050" i="1">
                <a:solidFill>
                  <a:srgbClr val="D4D4D4"/>
                </a:solidFill>
                <a:latin typeface="Courier New"/>
                <a:ea typeface="Courier New"/>
                <a:cs typeface="Courier New"/>
                <a:sym typeface="Courier New"/>
              </a:rPr>
              <a:t>(</a:t>
            </a:r>
            <a:r>
              <a:rPr lang="es" sz="1050" i="1">
                <a:solidFill>
                  <a:srgbClr val="B5CEA8"/>
                </a:solidFill>
                <a:latin typeface="Courier New"/>
                <a:ea typeface="Courier New"/>
                <a:cs typeface="Courier New"/>
                <a:sym typeface="Courier New"/>
              </a:rPr>
              <a:t>10</a:t>
            </a:r>
            <a:r>
              <a:rPr lang="es" sz="1050" i="1">
                <a:solidFill>
                  <a:srgbClr val="D4D4D4"/>
                </a:solidFill>
                <a:latin typeface="Courier New"/>
                <a:ea typeface="Courier New"/>
                <a:cs typeface="Courier New"/>
                <a:sym typeface="Courier New"/>
              </a:rPr>
              <a:t>, </a:t>
            </a:r>
            <a:r>
              <a:rPr lang="es" sz="1050" i="1">
                <a:solidFill>
                  <a:srgbClr val="B5CEA8"/>
                </a:solidFill>
                <a:latin typeface="Courier New"/>
                <a:ea typeface="Courier New"/>
                <a:cs typeface="Courier New"/>
                <a:sym typeface="Courier New"/>
              </a:rPr>
              <a:t>15</a:t>
            </a:r>
            <a:r>
              <a:rPr lang="es" sz="1050" i="1">
                <a:solidFill>
                  <a:srgbClr val="D4D4D4"/>
                </a:solidFill>
                <a:latin typeface="Courier New"/>
                <a:ea typeface="Courier New"/>
                <a:cs typeface="Courier New"/>
                <a:sym typeface="Courier New"/>
              </a:rPr>
              <a:t>, </a:t>
            </a:r>
            <a:r>
              <a:rPr lang="es" sz="1050" i="1">
                <a:solidFill>
                  <a:srgbClr val="B5CEA8"/>
                </a:solidFill>
                <a:latin typeface="Courier New"/>
                <a:ea typeface="Courier New"/>
                <a:cs typeface="Courier New"/>
                <a:sym typeface="Courier New"/>
              </a:rPr>
              <a:t>30</a:t>
            </a:r>
            <a:r>
              <a:rPr lang="es" sz="1050" i="1">
                <a:solidFill>
                  <a:srgbClr val="D4D4D4"/>
                </a:solidFill>
                <a:latin typeface="Courier New"/>
                <a:ea typeface="Courier New"/>
                <a:cs typeface="Courier New"/>
                <a:sym typeface="Courier New"/>
              </a:rPr>
              <a:t>, </a:t>
            </a:r>
            <a:r>
              <a:rPr lang="es" sz="1050" i="1">
                <a:solidFill>
                  <a:srgbClr val="B5CEA8"/>
                </a:solidFill>
                <a:latin typeface="Courier New"/>
                <a:ea typeface="Courier New"/>
                <a:cs typeface="Courier New"/>
                <a:sym typeface="Courier New"/>
              </a:rPr>
              <a:t>5</a:t>
            </a:r>
            <a:r>
              <a:rPr lang="es" sz="1050" i="1">
                <a:solidFill>
                  <a:srgbClr val="D4D4D4"/>
                </a:solidFill>
                <a:latin typeface="Courier New"/>
                <a:ea typeface="Courier New"/>
                <a:cs typeface="Courier New"/>
                <a:sym typeface="Courier New"/>
              </a:rPr>
              <a:t>) ) </a:t>
            </a:r>
            <a:r>
              <a:rPr lang="es" sz="1050" i="1">
                <a:solidFill>
                  <a:srgbClr val="6A9955"/>
                </a:solidFill>
                <a:latin typeface="Courier New"/>
                <a:ea typeface="Courier New"/>
                <a:cs typeface="Courier New"/>
                <a:sym typeface="Courier New"/>
              </a:rPr>
              <a:t>// 60</a:t>
            </a:r>
            <a:endParaRPr sz="1050" i="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i="1">
                <a:solidFill>
                  <a:srgbClr val="9CDCFE"/>
                </a:solidFill>
                <a:latin typeface="Courier New"/>
                <a:ea typeface="Courier New"/>
                <a:cs typeface="Courier New"/>
                <a:sym typeface="Courier New"/>
              </a:rPr>
              <a:t>console</a:t>
            </a:r>
            <a:r>
              <a:rPr lang="es" sz="1050" i="1">
                <a:solidFill>
                  <a:srgbClr val="D4D4D4"/>
                </a:solidFill>
                <a:latin typeface="Courier New"/>
                <a:ea typeface="Courier New"/>
                <a:cs typeface="Courier New"/>
                <a:sym typeface="Courier New"/>
              </a:rPr>
              <a:t>.</a:t>
            </a:r>
            <a:r>
              <a:rPr lang="es" sz="1050" i="1">
                <a:solidFill>
                  <a:srgbClr val="DCDCAA"/>
                </a:solidFill>
                <a:latin typeface="Courier New"/>
                <a:ea typeface="Courier New"/>
                <a:cs typeface="Courier New"/>
                <a:sym typeface="Courier New"/>
              </a:rPr>
              <a:t>log</a:t>
            </a:r>
            <a:r>
              <a:rPr lang="es" sz="1050" i="1">
                <a:solidFill>
                  <a:srgbClr val="D4D4D4"/>
                </a:solidFill>
                <a:latin typeface="Courier New"/>
                <a:ea typeface="Courier New"/>
                <a:cs typeface="Courier New"/>
                <a:sym typeface="Courier New"/>
              </a:rPr>
              <a:t>( </a:t>
            </a:r>
            <a:r>
              <a:rPr lang="es" sz="1050" i="1">
                <a:solidFill>
                  <a:srgbClr val="DCDCAA"/>
                </a:solidFill>
                <a:latin typeface="Courier New"/>
                <a:ea typeface="Courier New"/>
                <a:cs typeface="Courier New"/>
                <a:sym typeface="Courier New"/>
              </a:rPr>
              <a:t>sumar</a:t>
            </a:r>
            <a:r>
              <a:rPr lang="es" sz="1050" i="1">
                <a:solidFill>
                  <a:srgbClr val="D4D4D4"/>
                </a:solidFill>
                <a:latin typeface="Courier New"/>
                <a:ea typeface="Courier New"/>
                <a:cs typeface="Courier New"/>
                <a:sym typeface="Courier New"/>
              </a:rPr>
              <a:t>(</a:t>
            </a:r>
            <a:r>
              <a:rPr lang="es" sz="1050" i="1">
                <a:solidFill>
                  <a:srgbClr val="B5CEA8"/>
                </a:solidFill>
                <a:latin typeface="Courier New"/>
                <a:ea typeface="Courier New"/>
                <a:cs typeface="Courier New"/>
                <a:sym typeface="Courier New"/>
              </a:rPr>
              <a:t>100</a:t>
            </a:r>
            <a:r>
              <a:rPr lang="es" sz="1050" i="1">
                <a:solidFill>
                  <a:srgbClr val="D4D4D4"/>
                </a:solidFill>
                <a:latin typeface="Courier New"/>
                <a:ea typeface="Courier New"/>
                <a:cs typeface="Courier New"/>
                <a:sym typeface="Courier New"/>
              </a:rPr>
              <a:t>, </a:t>
            </a:r>
            <a:r>
              <a:rPr lang="es" sz="1050" i="1">
                <a:solidFill>
                  <a:srgbClr val="B5CEA8"/>
                </a:solidFill>
                <a:latin typeface="Courier New"/>
                <a:ea typeface="Courier New"/>
                <a:cs typeface="Courier New"/>
                <a:sym typeface="Courier New"/>
              </a:rPr>
              <a:t>300</a:t>
            </a:r>
            <a:r>
              <a:rPr lang="es" sz="1050" i="1">
                <a:solidFill>
                  <a:srgbClr val="D4D4D4"/>
                </a:solidFill>
                <a:latin typeface="Courier New"/>
                <a:ea typeface="Courier New"/>
                <a:cs typeface="Courier New"/>
                <a:sym typeface="Courier New"/>
              </a:rPr>
              <a:t>, </a:t>
            </a:r>
            <a:r>
              <a:rPr lang="es" sz="1050" i="1">
                <a:solidFill>
                  <a:srgbClr val="B5CEA8"/>
                </a:solidFill>
                <a:latin typeface="Courier New"/>
                <a:ea typeface="Courier New"/>
                <a:cs typeface="Courier New"/>
                <a:sym typeface="Courier New"/>
              </a:rPr>
              <a:t>50</a:t>
            </a:r>
            <a:r>
              <a:rPr lang="es" sz="1050" i="1">
                <a:solidFill>
                  <a:srgbClr val="D4D4D4"/>
                </a:solidFill>
                <a:latin typeface="Courier New"/>
                <a:ea typeface="Courier New"/>
                <a:cs typeface="Courier New"/>
                <a:sym typeface="Courier New"/>
              </a:rPr>
              <a:t>) ) </a:t>
            </a:r>
            <a:r>
              <a:rPr lang="es" sz="1050" i="1">
                <a:solidFill>
                  <a:srgbClr val="6A9955"/>
                </a:solidFill>
                <a:latin typeface="Courier New"/>
                <a:ea typeface="Courier New"/>
                <a:cs typeface="Courier New"/>
                <a:sym typeface="Courier New"/>
              </a:rPr>
              <a:t>// 450</a:t>
            </a:r>
            <a:endParaRPr sz="1050">
              <a:solidFill>
                <a:srgbClr val="569CD6"/>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p:nvPr/>
        </p:nvSpPr>
        <p:spPr>
          <a:xfrm>
            <a:off x="1461300" y="954850"/>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¡Hands on!</a:t>
            </a:r>
            <a:endParaRPr sz="3500" b="1">
              <a:solidFill>
                <a:schemeClr val="lt1"/>
              </a:solidFill>
              <a:latin typeface="DM Sans"/>
              <a:ea typeface="DM Sans"/>
              <a:cs typeface="DM Sans"/>
              <a:sym typeface="DM Sans"/>
            </a:endParaRPr>
          </a:p>
        </p:txBody>
      </p:sp>
      <p:pic>
        <p:nvPicPr>
          <p:cNvPr id="241" name="Google Shape;241;p37"/>
          <p:cNvPicPr preferRelativeResize="0"/>
          <p:nvPr/>
        </p:nvPicPr>
        <p:blipFill rotWithShape="1">
          <a:blip r:embed="rId3">
            <a:alphaModFix/>
          </a:blip>
          <a:srcRect l="19814" r="15284"/>
          <a:stretch/>
        </p:blipFill>
        <p:spPr>
          <a:xfrm>
            <a:off x="2888863" y="1813575"/>
            <a:ext cx="3366275" cy="2764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38"/>
          <p:cNvGrpSpPr/>
          <p:nvPr/>
        </p:nvGrpSpPr>
        <p:grpSpPr>
          <a:xfrm>
            <a:off x="4202556" y="994173"/>
            <a:ext cx="738900" cy="738900"/>
            <a:chOff x="974706" y="2467173"/>
            <a:chExt cx="738900" cy="738900"/>
          </a:xfrm>
        </p:grpSpPr>
        <p:sp>
          <p:nvSpPr>
            <p:cNvPr id="247" name="Google Shape;247;p3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3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49" name="Google Shape;249;p38"/>
          <p:cNvSpPr txBox="1"/>
          <p:nvPr/>
        </p:nvSpPr>
        <p:spPr>
          <a:xfrm>
            <a:off x="987300" y="2117275"/>
            <a:ext cx="74619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Operador Ternario / AND / OR</a:t>
            </a:r>
            <a:endParaRPr sz="4000" b="1">
              <a:solidFill>
                <a:schemeClr val="dk1"/>
              </a:solidFill>
              <a:highlight>
                <a:srgbClr val="EAFF6A"/>
              </a:highlight>
              <a:latin typeface="DM Sans"/>
              <a:ea typeface="DM Sans"/>
              <a:cs typeface="DM Sans"/>
              <a:sym typeface="DM Sans"/>
            </a:endParaRPr>
          </a:p>
        </p:txBody>
      </p:sp>
      <p:sp>
        <p:nvSpPr>
          <p:cNvPr id="250" name="Google Shape;250;p38"/>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Tiempo estimado 20 minutos</a:t>
            </a:r>
            <a:endParaRPr sz="2000" b="1">
              <a:solidFill>
                <a:srgbClr val="83AEFB"/>
              </a:solidFill>
              <a:latin typeface="DM Sans"/>
              <a:ea typeface="DM Sans"/>
              <a:cs typeface="DM Sans"/>
              <a:sym typeface="DM Sans"/>
            </a:endParaRPr>
          </a:p>
        </p:txBody>
      </p:sp>
      <p:sp>
        <p:nvSpPr>
          <p:cNvPr id="251" name="Google Shape;251;p38"/>
          <p:cNvSpPr txBox="1"/>
          <p:nvPr/>
        </p:nvSpPr>
        <p:spPr>
          <a:xfrm>
            <a:off x="987300" y="2947520"/>
            <a:ext cx="71694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2000">
                <a:solidFill>
                  <a:srgbClr val="999999"/>
                </a:solidFill>
                <a:latin typeface="DM Sans"/>
                <a:ea typeface="DM Sans"/>
                <a:cs typeface="DM Sans"/>
                <a:sym typeface="DM Sans"/>
              </a:rPr>
              <a:t>¡Llevemos lo visto hasta el momento a la acción!</a:t>
            </a:r>
            <a:endParaRPr sz="2000">
              <a:solidFill>
                <a:srgbClr val="999999"/>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es" sz="2000">
                <a:solidFill>
                  <a:srgbClr val="999999"/>
                </a:solidFill>
                <a:latin typeface="DM Sans"/>
                <a:ea typeface="DM Sans"/>
                <a:cs typeface="DM Sans"/>
                <a:sym typeface="DM Sans"/>
              </a:rPr>
              <a:t>Les proponemos que realicen la siguiente actividad</a:t>
            </a:r>
            <a:endParaRPr sz="2000">
              <a:solidFill>
                <a:srgbClr val="999999"/>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endParaRPr sz="2000">
              <a:solidFill>
                <a:srgbClr val="999999"/>
              </a:solidFill>
              <a:latin typeface="DM Sans"/>
              <a:ea typeface="DM Sans"/>
              <a:cs typeface="DM Sans"/>
              <a:sym typeface="DM Sans"/>
            </a:endParaRPr>
          </a:p>
          <a:p>
            <a:pPr marL="0" lvl="0" indent="0" algn="l" rtl="0">
              <a:spcBef>
                <a:spcPts val="0"/>
              </a:spcBef>
              <a:spcAft>
                <a:spcPts val="0"/>
              </a:spcAft>
              <a:buNone/>
            </a:pPr>
            <a:endParaRPr sz="2000">
              <a:solidFill>
                <a:srgbClr val="999999"/>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pSp>
        <p:nvGrpSpPr>
          <p:cNvPr id="256" name="Google Shape;256;p39"/>
          <p:cNvGrpSpPr/>
          <p:nvPr/>
        </p:nvGrpSpPr>
        <p:grpSpPr>
          <a:xfrm>
            <a:off x="457347" y="468297"/>
            <a:ext cx="431074" cy="431074"/>
            <a:chOff x="974706" y="2467173"/>
            <a:chExt cx="738900" cy="738900"/>
          </a:xfrm>
        </p:grpSpPr>
        <p:sp>
          <p:nvSpPr>
            <p:cNvPr id="257" name="Google Shape;257;p3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3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59" name="Google Shape;259;p39"/>
          <p:cNvSpPr txBox="1"/>
          <p:nvPr/>
        </p:nvSpPr>
        <p:spPr>
          <a:xfrm>
            <a:off x="475500" y="1283850"/>
            <a:ext cx="77436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Ternario / AND / OR</a:t>
            </a:r>
            <a:endParaRPr sz="4000" b="1">
              <a:solidFill>
                <a:schemeClr val="dk1"/>
              </a:solidFill>
              <a:latin typeface="DM Sans"/>
              <a:ea typeface="DM Sans"/>
              <a:cs typeface="DM Sans"/>
              <a:sym typeface="DM Sans"/>
            </a:endParaRPr>
          </a:p>
        </p:txBody>
      </p:sp>
      <p:pic>
        <p:nvPicPr>
          <p:cNvPr id="260" name="Google Shape;260;p3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61" name="Google Shape;261;p39"/>
          <p:cNvSpPr txBox="1"/>
          <p:nvPr/>
        </p:nvSpPr>
        <p:spPr>
          <a:xfrm>
            <a:off x="542575" y="2473963"/>
            <a:ext cx="49872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Busca estructuras condicionales simples en tu proyecto y simplificarlas utilizando operador ternario u operadores lógicos AND y OR.</a:t>
            </a:r>
            <a:endParaRPr sz="1350">
              <a:latin typeface="DM Sans"/>
              <a:ea typeface="DM Sans"/>
              <a:cs typeface="DM Sans"/>
              <a:sym typeface="DM Sans"/>
            </a:endParaRPr>
          </a:p>
        </p:txBody>
      </p:sp>
      <p:sp>
        <p:nvSpPr>
          <p:cNvPr id="262" name="Google Shape;262;p39"/>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5000">
                <a:solidFill>
                  <a:srgbClr val="E8E7E3"/>
                </a:solidFill>
              </a:rPr>
              <a:t>☕</a:t>
            </a:r>
            <a:endParaRPr sz="5000">
              <a:solidFill>
                <a:srgbClr val="E8E7E3"/>
              </a:solidFill>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Break</a:t>
            </a:r>
            <a:endParaRPr sz="4000" b="1">
              <a:solidFill>
                <a:schemeClr val="lt1"/>
              </a:solidFill>
              <a:latin typeface="DM Sans"/>
              <a:ea typeface="DM Sans"/>
              <a:cs typeface="DM Sans"/>
              <a:sym typeface="DM Sans"/>
            </a:endParaRPr>
          </a:p>
        </p:txBody>
      </p:sp>
      <p:sp>
        <p:nvSpPr>
          <p:cNvPr id="268" name="Google Shape;268;p40"/>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p:nvPr/>
        </p:nvSpPr>
        <p:spPr>
          <a:xfrm>
            <a:off x="1425788" y="1460500"/>
            <a:ext cx="6221400" cy="1847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4000" b="1">
              <a:solidFill>
                <a:schemeClr val="lt1"/>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Recomendaciones para el proyecto</a:t>
            </a:r>
            <a:endParaRPr sz="4000" b="1">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p:nvPr/>
        </p:nvSpPr>
        <p:spPr>
          <a:xfrm>
            <a:off x="1461300" y="220862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dk1"/>
                </a:solidFill>
                <a:latin typeface="DM Sans"/>
                <a:ea typeface="DM Sans"/>
                <a:cs typeface="DM Sans"/>
                <a:sym typeface="DM Sans"/>
              </a:rPr>
              <a:t>Estructura de archivo</a:t>
            </a:r>
            <a:endParaRPr sz="3500"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p:nvPr/>
        </p:nvSpPr>
        <p:spPr>
          <a:xfrm>
            <a:off x="501450" y="1081750"/>
            <a:ext cx="7310100" cy="101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Mantener ordenados tus archivos del proyecto</a:t>
            </a:r>
            <a:endParaRPr sz="2600" b="1">
              <a:solidFill>
                <a:schemeClr val="dk1"/>
              </a:solidFill>
              <a:latin typeface="DM Sans"/>
              <a:ea typeface="DM Sans"/>
              <a:cs typeface="DM Sans"/>
              <a:sym typeface="DM Sans"/>
            </a:endParaRPr>
          </a:p>
        </p:txBody>
      </p:sp>
      <p:pic>
        <p:nvPicPr>
          <p:cNvPr id="284" name="Google Shape;284;p4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85" name="Google Shape;285;p43"/>
          <p:cNvSpPr txBox="1"/>
          <p:nvPr/>
        </p:nvSpPr>
        <p:spPr>
          <a:xfrm>
            <a:off x="475500" y="468275"/>
            <a:ext cx="461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286" name="Google Shape;286;p43"/>
          <p:cNvSpPr txBox="1"/>
          <p:nvPr/>
        </p:nvSpPr>
        <p:spPr>
          <a:xfrm>
            <a:off x="457350" y="1908175"/>
            <a:ext cx="3834600" cy="2532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Tendrás como mínimo un </a:t>
            </a:r>
            <a:r>
              <a:rPr lang="es" sz="1350">
                <a:solidFill>
                  <a:srgbClr val="999999"/>
                </a:solidFill>
                <a:highlight>
                  <a:schemeClr val="accent6"/>
                </a:highlight>
                <a:latin typeface="DM Sans"/>
                <a:ea typeface="DM Sans"/>
                <a:cs typeface="DM Sans"/>
                <a:sym typeface="DM Sans"/>
              </a:rPr>
              <a:t>archivo.html</a:t>
            </a:r>
            <a:r>
              <a:rPr lang="es" sz="1350">
                <a:solidFill>
                  <a:srgbClr val="999999"/>
                </a:solidFill>
                <a:latin typeface="DM Sans"/>
                <a:ea typeface="DM Sans"/>
                <a:cs typeface="DM Sans"/>
                <a:sym typeface="DM Sans"/>
              </a:rPr>
              <a:t>, y en el </a:t>
            </a:r>
            <a:r>
              <a:rPr lang="es" sz="1350">
                <a:solidFill>
                  <a:srgbClr val="999999"/>
                </a:solidFill>
                <a:highlight>
                  <a:schemeClr val="accent6"/>
                </a:highlight>
                <a:latin typeface="DM Sans"/>
                <a:ea typeface="DM Sans"/>
                <a:cs typeface="DM Sans"/>
                <a:sym typeface="DM Sans"/>
              </a:rPr>
              <a:t>&lt;head&gt;</a:t>
            </a:r>
            <a:r>
              <a:rPr lang="es" sz="1350">
                <a:solidFill>
                  <a:srgbClr val="999999"/>
                </a:solidFill>
                <a:latin typeface="DM Sans"/>
                <a:ea typeface="DM Sans"/>
                <a:cs typeface="DM Sans"/>
                <a:sym typeface="DM Sans"/>
              </a:rPr>
              <a:t> cargarás al menos un </a:t>
            </a:r>
            <a:r>
              <a:rPr lang="es" sz="1350">
                <a:solidFill>
                  <a:srgbClr val="999999"/>
                </a:solidFill>
                <a:highlight>
                  <a:schemeClr val="accent6"/>
                </a:highlight>
                <a:latin typeface="DM Sans"/>
                <a:ea typeface="DM Sans"/>
                <a:cs typeface="DM Sans"/>
                <a:sym typeface="DM Sans"/>
              </a:rPr>
              <a:t>archivo .js</a:t>
            </a:r>
            <a:endParaRPr sz="1350">
              <a:solidFill>
                <a:srgbClr val="999999"/>
              </a:solidFill>
              <a:highlight>
                <a:schemeClr val="accent6"/>
              </a:highlight>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Al menos un </a:t>
            </a:r>
            <a:r>
              <a:rPr lang="es" sz="1350">
                <a:solidFill>
                  <a:srgbClr val="999999"/>
                </a:solidFill>
                <a:highlight>
                  <a:schemeClr val="accent6"/>
                </a:highlight>
                <a:latin typeface="DM Sans"/>
                <a:ea typeface="DM Sans"/>
                <a:cs typeface="DM Sans"/>
                <a:sym typeface="DM Sans"/>
              </a:rPr>
              <a:t>archivo .css</a:t>
            </a:r>
            <a:r>
              <a:rPr lang="es" sz="1350">
                <a:solidFill>
                  <a:srgbClr val="999999"/>
                </a:solidFill>
                <a:latin typeface="DM Sans"/>
                <a:ea typeface="DM Sans"/>
                <a:cs typeface="DM Sans"/>
                <a:sym typeface="DM Sans"/>
              </a:rPr>
              <a:t> para el estilo del proyecto.</a:t>
            </a:r>
            <a:endParaRPr sz="1350">
              <a:solidFill>
                <a:srgbClr val="999999"/>
              </a:solidFill>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Podés tener más </a:t>
            </a:r>
            <a:r>
              <a:rPr lang="es" sz="1350">
                <a:solidFill>
                  <a:srgbClr val="999999"/>
                </a:solidFill>
                <a:highlight>
                  <a:schemeClr val="accent6"/>
                </a:highlight>
                <a:latin typeface="DM Sans"/>
                <a:ea typeface="DM Sans"/>
                <a:cs typeface="DM Sans"/>
                <a:sym typeface="DM Sans"/>
              </a:rPr>
              <a:t>archivos .js</a:t>
            </a:r>
            <a:r>
              <a:rPr lang="es" sz="1350">
                <a:solidFill>
                  <a:srgbClr val="999999"/>
                </a:solidFill>
                <a:latin typeface="DM Sans"/>
                <a:ea typeface="DM Sans"/>
                <a:cs typeface="DM Sans"/>
                <a:sym typeface="DM Sans"/>
              </a:rPr>
              <a:t> si decidís agruparlos por separado. Por ejemplo: uno procesa todo lo que son operaciones de usuario, y otro todas las operaciones sobre el DOM.</a:t>
            </a:r>
            <a:endParaRPr sz="1350" u="sng">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61" name="Google Shape;61;p17"/>
          <p:cNvPicPr preferRelativeResize="0"/>
          <p:nvPr/>
        </p:nvPicPr>
        <p:blipFill>
          <a:blip r:embed="rId3">
            <a:alphaModFix/>
          </a:blip>
          <a:stretch>
            <a:fillRect/>
          </a:stretch>
        </p:blipFill>
        <p:spPr>
          <a:xfrm>
            <a:off x="2172438" y="1836863"/>
            <a:ext cx="196975" cy="196975"/>
          </a:xfrm>
          <a:prstGeom prst="rect">
            <a:avLst/>
          </a:prstGeom>
          <a:noFill/>
          <a:ln>
            <a:noFill/>
          </a:ln>
        </p:spPr>
      </p:pic>
      <p:sp>
        <p:nvSpPr>
          <p:cNvPr id="62" name="Google Shape;62;p17"/>
          <p:cNvSpPr txBox="1"/>
          <p:nvPr/>
        </p:nvSpPr>
        <p:spPr>
          <a:xfrm>
            <a:off x="2608250" y="2859163"/>
            <a:ext cx="4281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b="1">
                <a:solidFill>
                  <a:schemeClr val="lt1"/>
                </a:solidFill>
                <a:latin typeface="DM Sans"/>
                <a:ea typeface="DM Sans"/>
                <a:cs typeface="DM Sans"/>
                <a:sym typeface="DM Sans"/>
              </a:rPr>
              <a:t>Repasar </a:t>
            </a:r>
            <a:r>
              <a:rPr lang="es" sz="1350">
                <a:solidFill>
                  <a:schemeClr val="lt1"/>
                </a:solidFill>
                <a:latin typeface="DM Sans"/>
                <a:ea typeface="DM Sans"/>
                <a:cs typeface="DM Sans"/>
                <a:sym typeface="DM Sans"/>
              </a:rPr>
              <a:t>temas y recomendaciones para tu proyecto final.</a:t>
            </a:r>
            <a:endParaRPr sz="1350">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b="1">
              <a:solidFill>
                <a:schemeClr val="lt1"/>
              </a:solidFill>
              <a:latin typeface="DM Sans"/>
              <a:ea typeface="DM Sans"/>
              <a:cs typeface="DM Sans"/>
              <a:sym typeface="DM Sans"/>
            </a:endParaRPr>
          </a:p>
          <a:p>
            <a:pPr marL="0" lvl="0" indent="0" algn="l" rtl="0">
              <a:spcBef>
                <a:spcPts val="0"/>
              </a:spcBef>
              <a:spcAft>
                <a:spcPts val="0"/>
              </a:spcAft>
              <a:buNone/>
            </a:pPr>
            <a:endParaRPr sz="1350" b="1">
              <a:solidFill>
                <a:schemeClr val="lt1"/>
              </a:solidFill>
              <a:latin typeface="DM Sans"/>
              <a:ea typeface="DM Sans"/>
              <a:cs typeface="DM Sans"/>
              <a:sym typeface="DM Sans"/>
            </a:endParaRPr>
          </a:p>
        </p:txBody>
      </p:sp>
      <p:pic>
        <p:nvPicPr>
          <p:cNvPr id="63" name="Google Shape;63;p17"/>
          <p:cNvPicPr preferRelativeResize="0"/>
          <p:nvPr/>
        </p:nvPicPr>
        <p:blipFill>
          <a:blip r:embed="rId3">
            <a:alphaModFix/>
          </a:blip>
          <a:stretch>
            <a:fillRect/>
          </a:stretch>
        </p:blipFill>
        <p:spPr>
          <a:xfrm>
            <a:off x="2172438" y="2333550"/>
            <a:ext cx="196975" cy="196975"/>
          </a:xfrm>
          <a:prstGeom prst="rect">
            <a:avLst/>
          </a:prstGeom>
          <a:noFill/>
          <a:ln>
            <a:noFill/>
          </a:ln>
        </p:spPr>
      </p:pic>
      <p:cxnSp>
        <p:nvCxnSpPr>
          <p:cNvPr id="64" name="Google Shape;64;p17"/>
          <p:cNvCxnSpPr>
            <a:stCxn id="61" idx="2"/>
            <a:endCxn id="63" idx="0"/>
          </p:cNvCxnSpPr>
          <p:nvPr/>
        </p:nvCxnSpPr>
        <p:spPr>
          <a:xfrm rot="-5400000" flipH="1">
            <a:off x="2121375" y="2183387"/>
            <a:ext cx="299700" cy="6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65" name="Google Shape;65;p17"/>
          <p:cNvSpPr txBox="1"/>
          <p:nvPr/>
        </p:nvSpPr>
        <p:spPr>
          <a:xfrm>
            <a:off x="2608250" y="165856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rgbClr val="FFFFFF"/>
                </a:solidFill>
                <a:latin typeface="DM Sans"/>
                <a:ea typeface="DM Sans"/>
                <a:cs typeface="DM Sans"/>
                <a:sym typeface="DM Sans"/>
              </a:rPr>
              <a:t>Comprender </a:t>
            </a:r>
            <a:r>
              <a:rPr lang="es" sz="1350">
                <a:solidFill>
                  <a:srgbClr val="FFFFFF"/>
                </a:solidFill>
                <a:latin typeface="DM Sans"/>
                <a:ea typeface="DM Sans"/>
                <a:cs typeface="DM Sans"/>
                <a:sym typeface="DM Sans"/>
              </a:rPr>
              <a:t>el funcionamiento del </a:t>
            </a:r>
            <a:r>
              <a:rPr lang="es" sz="1350" b="1">
                <a:solidFill>
                  <a:srgbClr val="FFFFFF"/>
                </a:solidFill>
                <a:latin typeface="DM Sans"/>
                <a:ea typeface="DM Sans"/>
                <a:cs typeface="DM Sans"/>
                <a:sym typeface="DM Sans"/>
              </a:rPr>
              <a:t>operador spread.</a:t>
            </a:r>
            <a:endParaRPr sz="1350">
              <a:solidFill>
                <a:srgbClr val="FFFFFF"/>
              </a:solidFill>
              <a:latin typeface="DM Sans"/>
              <a:ea typeface="DM Sans"/>
              <a:cs typeface="DM Sans"/>
              <a:sym typeface="DM Sans"/>
            </a:endParaRPr>
          </a:p>
        </p:txBody>
      </p:sp>
      <p:sp>
        <p:nvSpPr>
          <p:cNvPr id="66" name="Google Shape;66;p17"/>
          <p:cNvSpPr txBox="1"/>
          <p:nvPr/>
        </p:nvSpPr>
        <p:spPr>
          <a:xfrm>
            <a:off x="2608250" y="225886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rgbClr val="FFFFFF"/>
                </a:solidFill>
                <a:latin typeface="DM Sans"/>
                <a:ea typeface="DM Sans"/>
                <a:cs typeface="DM Sans"/>
                <a:sym typeface="DM Sans"/>
              </a:rPr>
              <a:t>Identificar oportunidades de optimización </a:t>
            </a:r>
            <a:r>
              <a:rPr lang="es" sz="1350">
                <a:solidFill>
                  <a:srgbClr val="FFFFFF"/>
                </a:solidFill>
                <a:latin typeface="DM Sans"/>
                <a:ea typeface="DM Sans"/>
                <a:cs typeface="DM Sans"/>
                <a:sym typeface="DM Sans"/>
              </a:rPr>
              <a:t>de código.</a:t>
            </a:r>
            <a:endParaRPr sz="1350">
              <a:solidFill>
                <a:srgbClr val="FFFFFF"/>
              </a:solidFill>
              <a:latin typeface="DM Sans"/>
              <a:ea typeface="DM Sans"/>
              <a:cs typeface="DM Sans"/>
              <a:sym typeface="DM Sans"/>
            </a:endParaRPr>
          </a:p>
        </p:txBody>
      </p:sp>
      <p:pic>
        <p:nvPicPr>
          <p:cNvPr id="67" name="Google Shape;67;p17"/>
          <p:cNvPicPr preferRelativeResize="0"/>
          <p:nvPr/>
        </p:nvPicPr>
        <p:blipFill>
          <a:blip r:embed="rId3">
            <a:alphaModFix/>
          </a:blip>
          <a:stretch>
            <a:fillRect/>
          </a:stretch>
        </p:blipFill>
        <p:spPr>
          <a:xfrm>
            <a:off x="2172438" y="2897425"/>
            <a:ext cx="196975" cy="196975"/>
          </a:xfrm>
          <a:prstGeom prst="rect">
            <a:avLst/>
          </a:prstGeom>
          <a:noFill/>
          <a:ln>
            <a:noFill/>
          </a:ln>
        </p:spPr>
      </p:pic>
      <p:cxnSp>
        <p:nvCxnSpPr>
          <p:cNvPr id="68" name="Google Shape;68;p17"/>
          <p:cNvCxnSpPr>
            <a:stCxn id="63" idx="2"/>
            <a:endCxn id="67" idx="0"/>
          </p:cNvCxnSpPr>
          <p:nvPr/>
        </p:nvCxnSpPr>
        <p:spPr>
          <a:xfrm rot="-5400000" flipH="1">
            <a:off x="2087775" y="2713675"/>
            <a:ext cx="366900" cy="6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p:nvPr/>
        </p:nvSpPr>
        <p:spPr>
          <a:xfrm>
            <a:off x="1503125" y="1994550"/>
            <a:ext cx="6221400" cy="1154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3500" b="1">
              <a:solidFill>
                <a:schemeClr val="dk1"/>
              </a:solidFill>
              <a:highlight>
                <a:srgbClr val="EAFF6A"/>
              </a:highlight>
              <a:latin typeface="DM Sans"/>
              <a:ea typeface="DM Sans"/>
              <a:cs typeface="DM Sans"/>
              <a:sym typeface="DM Sans"/>
            </a:endParaRPr>
          </a:p>
          <a:p>
            <a:pPr marL="0" lvl="0" indent="0" algn="ctr" rtl="0">
              <a:lnSpc>
                <a:spcPct val="90000"/>
              </a:lnSpc>
              <a:spcBef>
                <a:spcPts val="0"/>
              </a:spcBef>
              <a:spcAft>
                <a:spcPts val="0"/>
              </a:spcAft>
              <a:buNone/>
            </a:pPr>
            <a:r>
              <a:rPr lang="es" sz="3500" b="1">
                <a:solidFill>
                  <a:schemeClr val="dk1"/>
                </a:solidFill>
                <a:latin typeface="DM Sans"/>
                <a:ea typeface="DM Sans"/>
                <a:cs typeface="DM Sans"/>
                <a:sym typeface="DM Sans"/>
              </a:rPr>
              <a:t>Código ordenado </a:t>
            </a:r>
            <a:endParaRPr sz="3500" b="1">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5"/>
          <p:cNvSpPr txBox="1"/>
          <p:nvPr/>
        </p:nvSpPr>
        <p:spPr>
          <a:xfrm>
            <a:off x="501450" y="1081750"/>
            <a:ext cx="7310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Mantener el código ordenado</a:t>
            </a:r>
            <a:endParaRPr sz="2600" b="1">
              <a:solidFill>
                <a:schemeClr val="dk1"/>
              </a:solidFill>
              <a:latin typeface="DM Sans"/>
              <a:ea typeface="DM Sans"/>
              <a:cs typeface="DM Sans"/>
              <a:sym typeface="DM Sans"/>
            </a:endParaRPr>
          </a:p>
        </p:txBody>
      </p:sp>
      <p:pic>
        <p:nvPicPr>
          <p:cNvPr id="297" name="Google Shape;297;p4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98" name="Google Shape;298;p45"/>
          <p:cNvSpPr txBox="1"/>
          <p:nvPr/>
        </p:nvSpPr>
        <p:spPr>
          <a:xfrm>
            <a:off x="475500" y="468275"/>
            <a:ext cx="461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299" name="Google Shape;299;p45"/>
          <p:cNvSpPr txBox="1"/>
          <p:nvPr/>
        </p:nvSpPr>
        <p:spPr>
          <a:xfrm>
            <a:off x="457350" y="1908175"/>
            <a:ext cx="3834600" cy="2117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Es importante </a:t>
            </a:r>
            <a:r>
              <a:rPr lang="es" sz="1350">
                <a:solidFill>
                  <a:srgbClr val="999999"/>
                </a:solidFill>
                <a:highlight>
                  <a:schemeClr val="accent1"/>
                </a:highlight>
                <a:latin typeface="DM Sans"/>
                <a:ea typeface="DM Sans"/>
                <a:cs typeface="DM Sans"/>
                <a:sym typeface="DM Sans"/>
              </a:rPr>
              <a:t>no solo por si otro programador necesita acceder, sino para ayudarte a ti mismo.</a:t>
            </a:r>
            <a:endParaRPr sz="1350">
              <a:solidFill>
                <a:srgbClr val="999999"/>
              </a:solidFill>
              <a:highlight>
                <a:schemeClr val="accent1"/>
              </a:highlight>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Si dejas pasar unos días entre un cambio y otro y, por tener el código repetido, desordenado y sin comentarios, perdés mucho tiempo en entenderlo nuevamente.</a:t>
            </a:r>
            <a:endParaRPr sz="1350" u="sng">
              <a:solidFill>
                <a:srgbClr val="83AEFB"/>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p:nvPr/>
        </p:nvSpPr>
        <p:spPr>
          <a:xfrm>
            <a:off x="1461300" y="220862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3500" b="1">
                <a:solidFill>
                  <a:schemeClr val="dk1"/>
                </a:solidFill>
                <a:latin typeface="DM Sans"/>
                <a:ea typeface="DM Sans"/>
                <a:cs typeface="DM Sans"/>
                <a:sym typeface="DM Sans"/>
              </a:rPr>
              <a:t>Proyecto ordenado</a:t>
            </a:r>
            <a:endParaRPr sz="3500"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txBox="1"/>
          <p:nvPr/>
        </p:nvSpPr>
        <p:spPr>
          <a:xfrm>
            <a:off x="501450" y="1081750"/>
            <a:ext cx="7310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3000" b="1">
                <a:solidFill>
                  <a:schemeClr val="dk1"/>
                </a:solidFill>
                <a:latin typeface="DM Sans"/>
                <a:ea typeface="DM Sans"/>
                <a:cs typeface="DM Sans"/>
                <a:sym typeface="DM Sans"/>
              </a:rPr>
              <a:t>Mantener el proyecto ordenado</a:t>
            </a:r>
            <a:endParaRPr sz="4000" b="1">
              <a:solidFill>
                <a:schemeClr val="dk1"/>
              </a:solidFill>
              <a:latin typeface="DM Sans"/>
              <a:ea typeface="DM Sans"/>
              <a:cs typeface="DM Sans"/>
              <a:sym typeface="DM Sans"/>
            </a:endParaRPr>
          </a:p>
        </p:txBody>
      </p:sp>
      <p:pic>
        <p:nvPicPr>
          <p:cNvPr id="310" name="Google Shape;310;p4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11" name="Google Shape;311;p47"/>
          <p:cNvSpPr txBox="1"/>
          <p:nvPr/>
        </p:nvSpPr>
        <p:spPr>
          <a:xfrm>
            <a:off x="475500" y="468275"/>
            <a:ext cx="4422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312" name="Google Shape;312;p47"/>
          <p:cNvSpPr txBox="1"/>
          <p:nvPr/>
        </p:nvSpPr>
        <p:spPr>
          <a:xfrm>
            <a:off x="457350" y="2097550"/>
            <a:ext cx="3834600" cy="23652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a:solidFill>
                  <a:srgbClr val="999999"/>
                </a:solidFill>
                <a:highlight>
                  <a:schemeClr val="accent6"/>
                </a:highlight>
                <a:latin typeface="DM Sans"/>
                <a:ea typeface="DM Sans"/>
                <a:cs typeface="DM Sans"/>
                <a:sym typeface="DM Sans"/>
              </a:rPr>
              <a:t>Siempre piensa y bocetá (en tu cabeza o en un papel) cómo funcionará </a:t>
            </a:r>
            <a:r>
              <a:rPr lang="es" sz="1350" b="1">
                <a:solidFill>
                  <a:srgbClr val="999999"/>
                </a:solidFill>
                <a:highlight>
                  <a:schemeClr val="accent6"/>
                </a:highlight>
                <a:latin typeface="DM Sans"/>
                <a:ea typeface="DM Sans"/>
                <a:cs typeface="DM Sans"/>
                <a:sym typeface="DM Sans"/>
              </a:rPr>
              <a:t>cada módulo del proyecto.</a:t>
            </a:r>
            <a:endParaRPr sz="1350" b="1">
              <a:solidFill>
                <a:srgbClr val="999999"/>
              </a:solidFill>
              <a:highlight>
                <a:schemeClr val="accent6"/>
              </a:highlight>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No improvises, busca referencias y ejemplos.</a:t>
            </a: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Es más rápido desarrollar una vez una función, que verte obligado a modificarla varias veces por notar fallas al momento de utilizarla.</a:t>
            </a:r>
            <a:endParaRPr sz="1350">
              <a:solidFill>
                <a:srgbClr val="999999"/>
              </a:solidFill>
              <a:latin typeface="DM Sans"/>
              <a:ea typeface="DM Sans"/>
              <a:cs typeface="DM Sans"/>
              <a:sym typeface="DM Sans"/>
            </a:endParaRPr>
          </a:p>
          <a:p>
            <a:pPr marL="457200" lvl="0" indent="0" algn="l" rtl="0">
              <a:lnSpc>
                <a:spcPct val="100000"/>
              </a:lnSpc>
              <a:spcBef>
                <a:spcPts val="800"/>
              </a:spcBef>
              <a:spcAft>
                <a:spcPts val="800"/>
              </a:spcAft>
              <a:buNone/>
            </a:pPr>
            <a:endParaRPr sz="1350" u="sng">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8"/>
          <p:cNvSpPr txBox="1"/>
          <p:nvPr/>
        </p:nvSpPr>
        <p:spPr>
          <a:xfrm>
            <a:off x="1461300" y="2236950"/>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dk1"/>
                </a:solidFill>
                <a:latin typeface="DM Sans"/>
                <a:ea typeface="DM Sans"/>
                <a:cs typeface="DM Sans"/>
                <a:sym typeface="DM Sans"/>
              </a:rPr>
              <a:t>Usos correctos en JS </a:t>
            </a:r>
            <a:endParaRPr sz="3500" b="1">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9"/>
          <p:cNvSpPr txBox="1"/>
          <p:nvPr/>
        </p:nvSpPr>
        <p:spPr>
          <a:xfrm>
            <a:off x="501450" y="1081750"/>
            <a:ext cx="6292500" cy="101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Recuerda cumplir las buenas prácticas en JavaScript</a:t>
            </a:r>
            <a:endParaRPr sz="4000" b="1">
              <a:solidFill>
                <a:schemeClr val="dk1"/>
              </a:solidFill>
              <a:latin typeface="DM Sans"/>
              <a:ea typeface="DM Sans"/>
              <a:cs typeface="DM Sans"/>
              <a:sym typeface="DM Sans"/>
            </a:endParaRPr>
          </a:p>
        </p:txBody>
      </p:sp>
      <p:pic>
        <p:nvPicPr>
          <p:cNvPr id="323" name="Google Shape;323;p4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24" name="Google Shape;324;p49"/>
          <p:cNvSpPr txBox="1"/>
          <p:nvPr/>
        </p:nvSpPr>
        <p:spPr>
          <a:xfrm>
            <a:off x="501450" y="468275"/>
            <a:ext cx="4422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325" name="Google Shape;325;p49"/>
          <p:cNvSpPr txBox="1"/>
          <p:nvPr/>
        </p:nvSpPr>
        <p:spPr>
          <a:xfrm>
            <a:off x="457350" y="2097550"/>
            <a:ext cx="4254000" cy="2074500"/>
          </a:xfrm>
          <a:prstGeom prst="rect">
            <a:avLst/>
          </a:prstGeom>
          <a:noFill/>
          <a:ln>
            <a:noFill/>
          </a:ln>
        </p:spPr>
        <p:txBody>
          <a:bodyPr spcFirstLastPara="1" wrap="square" lIns="91425" tIns="91425" rIns="91425" bIns="91425" anchor="t" anchorCtr="0">
            <a:spAutoFit/>
          </a:bodyPr>
          <a:lstStyle/>
          <a:p>
            <a:pPr marL="0" lvl="0" indent="0" algn="l" rtl="0">
              <a:lnSpc>
                <a:spcPct val="30000"/>
              </a:lnSpc>
              <a:spcBef>
                <a:spcPts val="0"/>
              </a:spcBef>
              <a:spcAft>
                <a:spcPts val="0"/>
              </a:spcAft>
              <a:buNone/>
            </a:pP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No escribas mucho código js inline dentro del </a:t>
            </a:r>
            <a:r>
              <a:rPr lang="es" sz="1350" b="1">
                <a:solidFill>
                  <a:srgbClr val="999999"/>
                </a:solidFill>
                <a:latin typeface="DM Sans"/>
                <a:ea typeface="DM Sans"/>
                <a:cs typeface="DM Sans"/>
                <a:sym typeface="DM Sans"/>
              </a:rPr>
              <a:t>archivo html.</a:t>
            </a:r>
            <a:r>
              <a:rPr lang="es" sz="1350">
                <a:solidFill>
                  <a:srgbClr val="999999"/>
                </a:solidFill>
                <a:latin typeface="DM Sans"/>
                <a:ea typeface="DM Sans"/>
                <a:cs typeface="DM Sans"/>
                <a:sym typeface="DM Sans"/>
              </a:rPr>
              <a:t> (entre etiquetas &lt;script&gt;) </a:t>
            </a:r>
            <a:endParaRPr sz="1350" b="1">
              <a:solidFill>
                <a:srgbClr val="999999"/>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Para el uso de funciones, métodos, etcétera, recuerda siempre usar archivos externos de </a:t>
            </a:r>
            <a:r>
              <a:rPr lang="es" sz="1350" b="1">
                <a:solidFill>
                  <a:srgbClr val="999999"/>
                </a:solidFill>
                <a:latin typeface="DM Sans"/>
                <a:ea typeface="DM Sans"/>
                <a:cs typeface="DM Sans"/>
                <a:sym typeface="DM Sans"/>
              </a:rPr>
              <a:t>extensión .js.</a:t>
            </a: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Si vas a usar objetos, también es ideal que cada uno tenga su propio </a:t>
            </a:r>
            <a:r>
              <a:rPr lang="es" sz="1350" b="1">
                <a:solidFill>
                  <a:srgbClr val="999999"/>
                </a:solidFill>
                <a:latin typeface="DM Sans"/>
                <a:ea typeface="DM Sans"/>
                <a:cs typeface="DM Sans"/>
                <a:sym typeface="DM Sans"/>
              </a:rPr>
              <a:t>archivo .js</a:t>
            </a:r>
            <a:endParaRPr sz="1350" b="1">
              <a:solidFill>
                <a:srgbClr val="999999"/>
              </a:solidFill>
              <a:latin typeface="DM Sans"/>
              <a:ea typeface="DM Sans"/>
              <a:cs typeface="DM Sans"/>
              <a:sym typeface="DM Sans"/>
            </a:endParaRPr>
          </a:p>
          <a:p>
            <a:pPr marL="457200" lvl="0" indent="0" algn="l" rtl="0">
              <a:lnSpc>
                <a:spcPct val="100000"/>
              </a:lnSpc>
              <a:spcBef>
                <a:spcPts val="800"/>
              </a:spcBef>
              <a:spcAft>
                <a:spcPts val="800"/>
              </a:spcAft>
              <a:buNone/>
            </a:pPr>
            <a:endParaRPr sz="1350" u="sng">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0"/>
          <p:cNvSpPr txBox="1"/>
          <p:nvPr/>
        </p:nvSpPr>
        <p:spPr>
          <a:xfrm>
            <a:off x="1412500" y="1752150"/>
            <a:ext cx="6221400" cy="1639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dk1"/>
                </a:solidFill>
                <a:latin typeface="DM Sans"/>
                <a:ea typeface="DM Sans"/>
                <a:cs typeface="DM Sans"/>
                <a:sym typeface="DM Sans"/>
              </a:rPr>
              <a:t>¡Ahora vamos a ver el estado de avance de sus proyectos! </a:t>
            </a:r>
            <a:endParaRPr sz="3500"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51"/>
          <p:cNvGrpSpPr/>
          <p:nvPr/>
        </p:nvGrpSpPr>
        <p:grpSpPr>
          <a:xfrm>
            <a:off x="4202551" y="905623"/>
            <a:ext cx="738900" cy="738900"/>
            <a:chOff x="7208351" y="2467173"/>
            <a:chExt cx="738900" cy="738900"/>
          </a:xfrm>
        </p:grpSpPr>
        <p:sp>
          <p:nvSpPr>
            <p:cNvPr id="336" name="Google Shape;336;p51"/>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7" name="Google Shape;337;p5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38" name="Google Shape;338;p51"/>
          <p:cNvSpPr txBox="1"/>
          <p:nvPr/>
        </p:nvSpPr>
        <p:spPr>
          <a:xfrm>
            <a:off x="1461300" y="1836688"/>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#CoderAlert</a:t>
            </a:r>
            <a:endParaRPr sz="4000" b="1">
              <a:solidFill>
                <a:schemeClr val="lt1"/>
              </a:solidFill>
              <a:latin typeface="DM Sans"/>
              <a:ea typeface="DM Sans"/>
              <a:cs typeface="DM Sans"/>
              <a:sym typeface="DM Sans"/>
            </a:endParaRPr>
          </a:p>
        </p:txBody>
      </p:sp>
      <p:sp>
        <p:nvSpPr>
          <p:cNvPr id="339" name="Google Shape;339;p51"/>
          <p:cNvSpPr txBox="1"/>
          <p:nvPr/>
        </p:nvSpPr>
        <p:spPr>
          <a:xfrm>
            <a:off x="475500" y="2767775"/>
            <a:ext cx="8193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Encontrarás en la </a:t>
            </a:r>
            <a:r>
              <a:rPr lang="es" sz="2000" u="sng">
                <a:solidFill>
                  <a:schemeClr val="hlink"/>
                </a:solidFill>
                <a:latin typeface="DM Sans"/>
                <a:ea typeface="DM Sans"/>
                <a:cs typeface="DM Sans"/>
                <a:sym typeface="DM Sans"/>
                <a:hlinkClick r:id="rId4"/>
              </a:rPr>
              <a:t>Guía de Actividades</a:t>
            </a:r>
            <a:r>
              <a:rPr lang="es" sz="2000" u="sng">
                <a:solidFill>
                  <a:schemeClr val="hlink"/>
                </a:solidFill>
                <a:latin typeface="DM Sans"/>
                <a:ea typeface="DM Sans"/>
                <a:cs typeface="DM Sans"/>
                <a:sym typeface="DM Sans"/>
                <a:hlinkClick r:id="rId5"/>
              </a:rPr>
              <a:t> </a:t>
            </a:r>
            <a:r>
              <a:rPr lang="es" sz="2000">
                <a:solidFill>
                  <a:schemeClr val="lt1"/>
                </a:solidFill>
                <a:latin typeface="DM Sans"/>
                <a:ea typeface="DM Sans"/>
                <a:cs typeface="DM Sans"/>
                <a:sym typeface="DM Sans"/>
              </a:rPr>
              <a:t>del curso un ejercicio para aplicar todo lo aprendido hoy sobre</a:t>
            </a:r>
            <a:r>
              <a:rPr lang="es" sz="2000">
                <a:solidFill>
                  <a:schemeClr val="lt1"/>
                </a:solidFill>
                <a:highlight>
                  <a:srgbClr val="EAFF6A"/>
                </a:highlight>
                <a:latin typeface="DM Sans"/>
                <a:ea typeface="DM Sans"/>
                <a:cs typeface="DM Sans"/>
                <a:sym typeface="DM Sans"/>
              </a:rPr>
              <a:t> arrays</a:t>
            </a:r>
            <a:r>
              <a:rPr lang="es" sz="2000">
                <a:solidFill>
                  <a:schemeClr val="lt1"/>
                </a:solidFill>
                <a:latin typeface="DM Sans"/>
                <a:ea typeface="DM Sans"/>
                <a:cs typeface="DM Sans"/>
                <a:sym typeface="DM Sans"/>
              </a:rPr>
              <a:t> a tu Proyecto. ¡Será fundamental al momento de realizar tu pre entrega!</a:t>
            </a:r>
            <a:endParaRPr sz="2000">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2"/>
          <p:cNvSpPr txBox="1"/>
          <p:nvPr/>
        </p:nvSpPr>
        <p:spPr>
          <a:xfrm>
            <a:off x="540125" y="926475"/>
            <a:ext cx="7001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Optimizando el proyecto final</a:t>
            </a:r>
            <a:endParaRPr sz="4000" b="1">
              <a:solidFill>
                <a:schemeClr val="dk1"/>
              </a:solidFill>
              <a:latin typeface="DM Sans"/>
              <a:ea typeface="DM Sans"/>
              <a:cs typeface="DM Sans"/>
              <a:sym typeface="DM Sans"/>
            </a:endParaRPr>
          </a:p>
        </p:txBody>
      </p:sp>
      <p:pic>
        <p:nvPicPr>
          <p:cNvPr id="345" name="Google Shape;345;p5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46" name="Google Shape;346;p52"/>
          <p:cNvSpPr txBox="1"/>
          <p:nvPr/>
        </p:nvSpPr>
        <p:spPr>
          <a:xfrm>
            <a:off x="457725" y="2082900"/>
            <a:ext cx="7919700" cy="306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Consigna</a:t>
            </a:r>
            <a:endParaRPr sz="1350" b="1">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04800" algn="l" rtl="0">
              <a:spcBef>
                <a:spcPts val="0"/>
              </a:spcBef>
              <a:spcAft>
                <a:spcPts val="0"/>
              </a:spcAft>
              <a:buClr>
                <a:srgbClr val="EF89D2"/>
              </a:buClr>
              <a:buSzPts val="1200"/>
              <a:buFont typeface="DM Sans"/>
              <a:buChar char="✓"/>
            </a:pPr>
            <a:r>
              <a:rPr lang="es" sz="1200">
                <a:solidFill>
                  <a:schemeClr val="dk1"/>
                </a:solidFill>
                <a:latin typeface="DM Sans"/>
                <a:ea typeface="DM Sans"/>
                <a:cs typeface="DM Sans"/>
                <a:sym typeface="DM Sans"/>
              </a:rPr>
              <a:t>Optimizarás tu proyecto final a través de la puesta en práctica de lo visto en esta clase según sea conveniente en cada caso.</a:t>
            </a:r>
            <a:endParaRPr sz="1200">
              <a:solidFill>
                <a:schemeClr val="dk1"/>
              </a:solidFill>
              <a:latin typeface="DM Sans"/>
              <a:ea typeface="DM Sans"/>
              <a:cs typeface="DM Sans"/>
              <a:sym typeface="DM Sans"/>
            </a:endParaRPr>
          </a:p>
          <a:p>
            <a:pPr marL="0" lvl="0" indent="0" algn="l" rtl="0">
              <a:spcBef>
                <a:spcPts val="800"/>
              </a:spcBef>
              <a:spcAft>
                <a:spcPts val="0"/>
              </a:spcAft>
              <a:buNone/>
            </a:pPr>
            <a:r>
              <a:rPr lang="es" sz="1350" b="1">
                <a:solidFill>
                  <a:schemeClr val="dk1"/>
                </a:solidFill>
                <a:latin typeface="DM Sans"/>
                <a:ea typeface="DM Sans"/>
                <a:cs typeface="DM Sans"/>
                <a:sym typeface="DM Sans"/>
              </a:rPr>
              <a:t>Aspectos a incluir</a:t>
            </a:r>
            <a:endParaRPr sz="1350" b="1">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04800" algn="l" rtl="0">
              <a:spcBef>
                <a:spcPts val="0"/>
              </a:spcBef>
              <a:spcAft>
                <a:spcPts val="0"/>
              </a:spcAft>
              <a:buClr>
                <a:srgbClr val="EF89D2"/>
              </a:buClr>
              <a:buSzPts val="1200"/>
              <a:buFont typeface="DM Sans"/>
              <a:buChar char="✓"/>
            </a:pPr>
            <a:r>
              <a:rPr lang="es" sz="1200">
                <a:solidFill>
                  <a:schemeClr val="dk1"/>
                </a:solidFill>
                <a:latin typeface="DM Sans"/>
                <a:ea typeface="DM Sans"/>
                <a:cs typeface="DM Sans"/>
                <a:sym typeface="DM Sans"/>
              </a:rPr>
              <a:t>Operador Ternario / AND / OR. Busca estructuras condicionales simples en tu proyecto y simplifícalas utilizando operador ternario u operadores lógicos AND y OR.</a:t>
            </a:r>
            <a:endParaRPr sz="1200">
              <a:solidFill>
                <a:schemeClr val="dk1"/>
              </a:solidFill>
              <a:latin typeface="DM Sans"/>
              <a:ea typeface="DM Sans"/>
              <a:cs typeface="DM Sans"/>
              <a:sym typeface="DM Sans"/>
            </a:endParaRPr>
          </a:p>
          <a:p>
            <a:pPr marL="457200" lvl="0" indent="-304800" algn="l" rtl="0">
              <a:spcBef>
                <a:spcPts val="0"/>
              </a:spcBef>
              <a:spcAft>
                <a:spcPts val="0"/>
              </a:spcAft>
              <a:buClr>
                <a:srgbClr val="EF89D2"/>
              </a:buClr>
              <a:buSzPts val="1200"/>
              <a:buFont typeface="DM Sans"/>
              <a:buChar char="✓"/>
            </a:pPr>
            <a:r>
              <a:rPr lang="es" sz="1200">
                <a:solidFill>
                  <a:schemeClr val="dk1"/>
                </a:solidFill>
                <a:latin typeface="DM Sans"/>
                <a:ea typeface="DM Sans"/>
                <a:cs typeface="DM Sans"/>
                <a:sym typeface="DM Sans"/>
              </a:rPr>
              <a:t>Optimización. Con lo visto en clase, optimiza la asignación condicional de variables.</a:t>
            </a:r>
            <a:endParaRPr sz="1200">
              <a:solidFill>
                <a:schemeClr val="dk1"/>
              </a:solidFill>
              <a:latin typeface="DM Sans"/>
              <a:ea typeface="DM Sans"/>
              <a:cs typeface="DM Sans"/>
              <a:sym typeface="DM Sans"/>
            </a:endParaRPr>
          </a:p>
          <a:p>
            <a:pPr marL="457200" lvl="0" indent="-304800" algn="l" rtl="0">
              <a:spcBef>
                <a:spcPts val="0"/>
              </a:spcBef>
              <a:spcAft>
                <a:spcPts val="0"/>
              </a:spcAft>
              <a:buClr>
                <a:srgbClr val="EF89D2"/>
              </a:buClr>
              <a:buSzPts val="1200"/>
              <a:buFont typeface="DM Sans"/>
              <a:buChar char="✓"/>
            </a:pPr>
            <a:r>
              <a:rPr lang="es" sz="1200">
                <a:solidFill>
                  <a:schemeClr val="dk1"/>
                </a:solidFill>
                <a:latin typeface="DM Sans"/>
                <a:ea typeface="DM Sans"/>
                <a:cs typeface="DM Sans"/>
                <a:sym typeface="DM Sans"/>
              </a:rPr>
              <a:t>Desestructuración. Aplica la desestructuración según corresponda para recuperar propiedades de objetos con claridad y rapidez.</a:t>
            </a:r>
            <a:endParaRPr sz="1200">
              <a:solidFill>
                <a:schemeClr val="dk1"/>
              </a:solidFill>
              <a:latin typeface="DM Sans"/>
              <a:ea typeface="DM Sans"/>
              <a:cs typeface="DM Sans"/>
              <a:sym typeface="DM Sans"/>
            </a:endParaRPr>
          </a:p>
          <a:p>
            <a:pPr marL="457200" lvl="0" indent="-304800" algn="l" rtl="0">
              <a:spcBef>
                <a:spcPts val="0"/>
              </a:spcBef>
              <a:spcAft>
                <a:spcPts val="0"/>
              </a:spcAft>
              <a:buClr>
                <a:srgbClr val="EF89D2"/>
              </a:buClr>
              <a:buSzPts val="1200"/>
              <a:buFont typeface="DM Sans"/>
              <a:buChar char="✓"/>
            </a:pPr>
            <a:r>
              <a:rPr lang="es" sz="1200">
                <a:solidFill>
                  <a:schemeClr val="dk1"/>
                </a:solidFill>
                <a:latin typeface="DM Sans"/>
                <a:ea typeface="DM Sans"/>
                <a:cs typeface="DM Sans"/>
                <a:sym typeface="DM Sans"/>
              </a:rPr>
              <a:t>Spread. Usa el operador spread para replicar objetos o arrays o, también, para mejorar la lógica de tus funciones.</a:t>
            </a:r>
            <a:endParaRPr sz="1250">
              <a:solidFill>
                <a:schemeClr val="dk1"/>
              </a:solidFill>
              <a:latin typeface="DM Sans"/>
              <a:ea typeface="DM Sans"/>
              <a:cs typeface="DM Sans"/>
              <a:sym typeface="DM Sans"/>
            </a:endParaRPr>
          </a:p>
          <a:p>
            <a:pPr marL="0" lvl="0" indent="0" algn="l" rtl="0">
              <a:spcBef>
                <a:spcPts val="80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347" name="Google Shape;347;p52"/>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8" name="Google Shape;348;p52"/>
          <p:cNvSpPr/>
          <p:nvPr/>
        </p:nvSpPr>
        <p:spPr>
          <a:xfrm>
            <a:off x="580075" y="503075"/>
            <a:ext cx="2175300" cy="365400"/>
          </a:xfrm>
          <a:prstGeom prst="roundRect">
            <a:avLst>
              <a:gd name="adj" fmla="val 16667"/>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5</a:t>
            </a:r>
            <a:endParaRPr sz="1500">
              <a:latin typeface="DM Sans Medium"/>
              <a:ea typeface="DM Sans Medium"/>
              <a:cs typeface="DM Sans Medium"/>
              <a:sym typeface="DM Sans Medium"/>
            </a:endParaRPr>
          </a:p>
        </p:txBody>
      </p:sp>
      <p:grpSp>
        <p:nvGrpSpPr>
          <p:cNvPr id="349" name="Google Shape;349;p52"/>
          <p:cNvGrpSpPr/>
          <p:nvPr/>
        </p:nvGrpSpPr>
        <p:grpSpPr>
          <a:xfrm>
            <a:off x="7964356" y="266054"/>
            <a:ext cx="702103" cy="660429"/>
            <a:chOff x="3137108" y="2467173"/>
            <a:chExt cx="738900" cy="738900"/>
          </a:xfrm>
        </p:grpSpPr>
        <p:sp>
          <p:nvSpPr>
            <p:cNvPr id="350" name="Google Shape;350;p5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52"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53"/>
          <p:cNvGrpSpPr/>
          <p:nvPr/>
        </p:nvGrpSpPr>
        <p:grpSpPr>
          <a:xfrm>
            <a:off x="4202551" y="905623"/>
            <a:ext cx="738900" cy="738900"/>
            <a:chOff x="7208351" y="2467173"/>
            <a:chExt cx="738900" cy="738900"/>
          </a:xfrm>
        </p:grpSpPr>
        <p:sp>
          <p:nvSpPr>
            <p:cNvPr id="357" name="Google Shape;357;p53"/>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8" name="Google Shape;358;p5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59" name="Google Shape;359;p53"/>
          <p:cNvSpPr txBox="1"/>
          <p:nvPr/>
        </p:nvSpPr>
        <p:spPr>
          <a:xfrm>
            <a:off x="1461300" y="1836688"/>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highlight>
                  <a:srgbClr val="EAFF6A"/>
                </a:highlight>
                <a:latin typeface="DM Sans"/>
                <a:ea typeface="DM Sans"/>
                <a:cs typeface="DM Sans"/>
                <a:sym typeface="DM Sans"/>
              </a:rPr>
              <a:t>Tercera entrega</a:t>
            </a:r>
            <a:r>
              <a:rPr lang="es" sz="4000" b="1">
                <a:solidFill>
                  <a:schemeClr val="dk1"/>
                </a:solidFill>
                <a:latin typeface="DM Sans"/>
                <a:ea typeface="DM Sans"/>
                <a:cs typeface="DM Sans"/>
                <a:sym typeface="DM Sans"/>
              </a:rPr>
              <a:t> </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de tu Proyecto final</a:t>
            </a:r>
            <a:endParaRPr sz="4000" b="1">
              <a:solidFill>
                <a:schemeClr val="dk1"/>
              </a:solidFill>
              <a:highlight>
                <a:srgbClr val="EAFF6A"/>
              </a:highlight>
              <a:latin typeface="DM Sans"/>
              <a:ea typeface="DM Sans"/>
              <a:cs typeface="DM Sans"/>
              <a:sym typeface="DM Sans"/>
            </a:endParaRPr>
          </a:p>
        </p:txBody>
      </p:sp>
      <p:sp>
        <p:nvSpPr>
          <p:cNvPr id="360" name="Google Shape;360;p53"/>
          <p:cNvSpPr txBox="1"/>
          <p:nvPr/>
        </p:nvSpPr>
        <p:spPr>
          <a:xfrm>
            <a:off x="987300" y="3129675"/>
            <a:ext cx="7169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999999"/>
                </a:solidFill>
                <a:latin typeface="DM Sans"/>
                <a:ea typeface="DM Sans"/>
                <a:cs typeface="DM Sans"/>
                <a:sym typeface="DM Sans"/>
              </a:rPr>
              <a:t>Deberás agregar y entregar uso de JSON y Storage, y DOM y eventos del usuario, correspondientes a la tercera entrega de tu proyecto final.</a:t>
            </a:r>
            <a:endParaRPr sz="2000">
              <a:solidFill>
                <a:srgbClr val="999999"/>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8"/>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8"/>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sp>
        <p:nvSpPr>
          <p:cNvPr id="75" name="Google Shape;75;p18"/>
          <p:cNvSpPr/>
          <p:nvPr/>
        </p:nvSpPr>
        <p:spPr>
          <a:xfrm>
            <a:off x="973825" y="2942125"/>
            <a:ext cx="1392300" cy="5364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chemeClr val="dk1"/>
                </a:solidFill>
                <a:latin typeface="DM Sans"/>
                <a:ea typeface="DM Sans"/>
                <a:cs typeface="DM Sans"/>
                <a:sym typeface="DM Sans"/>
              </a:rPr>
              <a:t>Desestructuración</a:t>
            </a:r>
            <a:endParaRPr sz="1100">
              <a:solidFill>
                <a:schemeClr val="dk1"/>
              </a:solidFill>
              <a:latin typeface="DM Sans"/>
              <a:ea typeface="DM Sans"/>
              <a:cs typeface="DM Sans"/>
              <a:sym typeface="DM Sans"/>
            </a:endParaRPr>
          </a:p>
        </p:txBody>
      </p:sp>
      <p:sp>
        <p:nvSpPr>
          <p:cNvPr id="76" name="Google Shape;76;p18"/>
          <p:cNvSpPr/>
          <p:nvPr/>
        </p:nvSpPr>
        <p:spPr>
          <a:xfrm>
            <a:off x="1072456" y="1411890"/>
            <a:ext cx="1293600" cy="5364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Operadores y condicionales avanzados</a:t>
            </a:r>
            <a:endParaRPr sz="1200">
              <a:solidFill>
                <a:srgbClr val="FFFFFF"/>
              </a:solidFill>
              <a:latin typeface="DM Sans"/>
              <a:ea typeface="DM Sans"/>
              <a:cs typeface="DM Sans"/>
              <a:sym typeface="DM Sans"/>
            </a:endParaRPr>
          </a:p>
        </p:txBody>
      </p:sp>
      <p:sp>
        <p:nvSpPr>
          <p:cNvPr id="77" name="Google Shape;77;p18"/>
          <p:cNvSpPr/>
          <p:nvPr/>
        </p:nvSpPr>
        <p:spPr>
          <a:xfrm>
            <a:off x="1072456" y="3735541"/>
            <a:ext cx="1293600" cy="5364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Spread</a:t>
            </a:r>
            <a:endParaRPr sz="1200">
              <a:solidFill>
                <a:srgbClr val="FFFFFF"/>
              </a:solidFill>
              <a:latin typeface="DM Sans"/>
              <a:ea typeface="DM Sans"/>
              <a:cs typeface="DM Sans"/>
              <a:sym typeface="DM Sans"/>
            </a:endParaRPr>
          </a:p>
        </p:txBody>
      </p:sp>
      <p:cxnSp>
        <p:nvCxnSpPr>
          <p:cNvPr id="78" name="Google Shape;78;p18"/>
          <p:cNvCxnSpPr>
            <a:stCxn id="75" idx="2"/>
            <a:endCxn id="77" idx="0"/>
          </p:cNvCxnSpPr>
          <p:nvPr/>
        </p:nvCxnSpPr>
        <p:spPr>
          <a:xfrm>
            <a:off x="1669975" y="3478525"/>
            <a:ext cx="49200" cy="257100"/>
          </a:xfrm>
          <a:prstGeom prst="straightConnector1">
            <a:avLst/>
          </a:prstGeom>
          <a:noFill/>
          <a:ln w="9525" cap="flat" cmpd="sng">
            <a:solidFill>
              <a:srgbClr val="CCCCCC"/>
            </a:solidFill>
            <a:prstDash val="solid"/>
            <a:round/>
            <a:headEnd type="oval" w="med" len="med"/>
            <a:tailEnd type="oval" w="med" len="med"/>
          </a:ln>
        </p:spPr>
      </p:cxnSp>
      <p:cxnSp>
        <p:nvCxnSpPr>
          <p:cNvPr id="79" name="Google Shape;79;p18"/>
          <p:cNvCxnSpPr>
            <a:stCxn id="75" idx="0"/>
            <a:endCxn id="76" idx="2"/>
          </p:cNvCxnSpPr>
          <p:nvPr/>
        </p:nvCxnSpPr>
        <p:spPr>
          <a:xfrm rot="10800000" flipH="1">
            <a:off x="1669975" y="1948225"/>
            <a:ext cx="49200" cy="993900"/>
          </a:xfrm>
          <a:prstGeom prst="straightConnector1">
            <a:avLst/>
          </a:prstGeom>
          <a:noFill/>
          <a:ln w="9525" cap="flat" cmpd="sng">
            <a:solidFill>
              <a:srgbClr val="CCCCCC"/>
            </a:solidFill>
            <a:prstDash val="solid"/>
            <a:round/>
            <a:headEnd type="oval" w="med" len="med"/>
            <a:tailEnd type="oval" w="med" len="med"/>
          </a:ln>
        </p:spPr>
      </p:cxnSp>
      <p:pic>
        <p:nvPicPr>
          <p:cNvPr id="80" name="Google Shape;80;p18"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81" name="Google Shape;81;p18"/>
          <p:cNvSpPr/>
          <p:nvPr/>
        </p:nvSpPr>
        <p:spPr>
          <a:xfrm>
            <a:off x="2829945" y="1529001"/>
            <a:ext cx="1251300" cy="2418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chemeClr val="dk1"/>
                </a:solidFill>
                <a:latin typeface="DM Sans"/>
                <a:ea typeface="DM Sans"/>
                <a:cs typeface="DM Sans"/>
                <a:sym typeface="DM Sans"/>
              </a:rPr>
              <a:t>Sugar Syntax</a:t>
            </a:r>
            <a:endParaRPr sz="1100">
              <a:solidFill>
                <a:schemeClr val="dk1"/>
              </a:solidFill>
              <a:latin typeface="DM Sans"/>
              <a:ea typeface="DM Sans"/>
              <a:cs typeface="DM Sans"/>
              <a:sym typeface="DM Sans"/>
            </a:endParaRPr>
          </a:p>
        </p:txBody>
      </p:sp>
      <p:cxnSp>
        <p:nvCxnSpPr>
          <p:cNvPr id="82" name="Google Shape;82;p18"/>
          <p:cNvCxnSpPr>
            <a:endCxn id="81" idx="1"/>
          </p:cNvCxnSpPr>
          <p:nvPr/>
        </p:nvCxnSpPr>
        <p:spPr>
          <a:xfrm>
            <a:off x="2366145" y="1644201"/>
            <a:ext cx="463800" cy="5700"/>
          </a:xfrm>
          <a:prstGeom prst="straightConnector1">
            <a:avLst/>
          </a:prstGeom>
          <a:noFill/>
          <a:ln w="9525" cap="flat" cmpd="sng">
            <a:solidFill>
              <a:srgbClr val="CCCCCC"/>
            </a:solidFill>
            <a:prstDash val="solid"/>
            <a:round/>
            <a:headEnd type="oval" w="med" len="med"/>
            <a:tailEnd type="oval" w="med" len="med"/>
          </a:ln>
        </p:spPr>
      </p:cxnSp>
      <p:sp>
        <p:nvSpPr>
          <p:cNvPr id="83" name="Google Shape;83;p18"/>
          <p:cNvSpPr/>
          <p:nvPr/>
        </p:nvSpPr>
        <p:spPr>
          <a:xfrm>
            <a:off x="4943306" y="899375"/>
            <a:ext cx="1892700" cy="241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Operador ++</a:t>
            </a:r>
            <a:endParaRPr sz="1100">
              <a:solidFill>
                <a:srgbClr val="222222"/>
              </a:solidFill>
              <a:latin typeface="DM Sans"/>
              <a:ea typeface="DM Sans"/>
              <a:cs typeface="DM Sans"/>
              <a:sym typeface="DM Sans"/>
            </a:endParaRPr>
          </a:p>
        </p:txBody>
      </p:sp>
      <p:sp>
        <p:nvSpPr>
          <p:cNvPr id="84" name="Google Shape;84;p18"/>
          <p:cNvSpPr/>
          <p:nvPr/>
        </p:nvSpPr>
        <p:spPr>
          <a:xfrm>
            <a:off x="4943306" y="1211229"/>
            <a:ext cx="1892700" cy="241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Operador Ternario</a:t>
            </a:r>
            <a:endParaRPr sz="1100">
              <a:solidFill>
                <a:srgbClr val="222222"/>
              </a:solidFill>
              <a:latin typeface="DM Sans"/>
              <a:ea typeface="DM Sans"/>
              <a:cs typeface="DM Sans"/>
              <a:sym typeface="DM Sans"/>
            </a:endParaRPr>
          </a:p>
        </p:txBody>
      </p:sp>
      <p:sp>
        <p:nvSpPr>
          <p:cNvPr id="85" name="Google Shape;85;p18"/>
          <p:cNvSpPr/>
          <p:nvPr/>
        </p:nvSpPr>
        <p:spPr>
          <a:xfrm>
            <a:off x="4943306" y="1523084"/>
            <a:ext cx="1892700" cy="241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Operador Lógico AND</a:t>
            </a:r>
            <a:endParaRPr sz="1100">
              <a:solidFill>
                <a:srgbClr val="222222"/>
              </a:solidFill>
              <a:latin typeface="DM Sans"/>
              <a:ea typeface="DM Sans"/>
              <a:cs typeface="DM Sans"/>
              <a:sym typeface="DM Sans"/>
            </a:endParaRPr>
          </a:p>
        </p:txBody>
      </p:sp>
      <p:sp>
        <p:nvSpPr>
          <p:cNvPr id="86" name="Google Shape;86;p18"/>
          <p:cNvSpPr/>
          <p:nvPr/>
        </p:nvSpPr>
        <p:spPr>
          <a:xfrm>
            <a:off x="4943306" y="1834938"/>
            <a:ext cx="1892700" cy="241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Operador Lógico OR</a:t>
            </a:r>
            <a:endParaRPr sz="1100">
              <a:solidFill>
                <a:srgbClr val="222222"/>
              </a:solidFill>
              <a:latin typeface="DM Sans"/>
              <a:ea typeface="DM Sans"/>
              <a:cs typeface="DM Sans"/>
              <a:sym typeface="DM Sans"/>
            </a:endParaRPr>
          </a:p>
        </p:txBody>
      </p:sp>
      <p:sp>
        <p:nvSpPr>
          <p:cNvPr id="87" name="Google Shape;87;p18"/>
          <p:cNvSpPr/>
          <p:nvPr/>
        </p:nvSpPr>
        <p:spPr>
          <a:xfrm>
            <a:off x="4943300" y="2146800"/>
            <a:ext cx="1892700" cy="3177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Operador Nullish Coalescing</a:t>
            </a:r>
            <a:endParaRPr sz="1100">
              <a:solidFill>
                <a:srgbClr val="222222"/>
              </a:solidFill>
              <a:latin typeface="DM Sans"/>
              <a:ea typeface="DM Sans"/>
              <a:cs typeface="DM Sans"/>
              <a:sym typeface="DM Sans"/>
            </a:endParaRPr>
          </a:p>
        </p:txBody>
      </p:sp>
      <p:cxnSp>
        <p:nvCxnSpPr>
          <p:cNvPr id="88" name="Google Shape;88;p18"/>
          <p:cNvCxnSpPr>
            <a:stCxn id="83" idx="1"/>
            <a:endCxn id="81" idx="3"/>
          </p:cNvCxnSpPr>
          <p:nvPr/>
        </p:nvCxnSpPr>
        <p:spPr>
          <a:xfrm flipH="1">
            <a:off x="4081106" y="1020275"/>
            <a:ext cx="862200" cy="629700"/>
          </a:xfrm>
          <a:prstGeom prst="bentConnector3">
            <a:avLst>
              <a:gd name="adj1" fmla="val 50002"/>
            </a:avLst>
          </a:prstGeom>
          <a:noFill/>
          <a:ln w="9525" cap="flat" cmpd="sng">
            <a:solidFill>
              <a:srgbClr val="D4D4D4"/>
            </a:solidFill>
            <a:prstDash val="solid"/>
            <a:round/>
            <a:headEnd type="oval" w="med" len="med"/>
            <a:tailEnd type="none" w="med" len="med"/>
          </a:ln>
        </p:spPr>
      </p:cxnSp>
      <p:cxnSp>
        <p:nvCxnSpPr>
          <p:cNvPr id="89" name="Google Shape;89;p18"/>
          <p:cNvCxnSpPr>
            <a:stCxn id="84" idx="1"/>
            <a:endCxn id="81" idx="3"/>
          </p:cNvCxnSpPr>
          <p:nvPr/>
        </p:nvCxnSpPr>
        <p:spPr>
          <a:xfrm flipH="1">
            <a:off x="4081106" y="1332129"/>
            <a:ext cx="862200" cy="317700"/>
          </a:xfrm>
          <a:prstGeom prst="bentConnector3">
            <a:avLst>
              <a:gd name="adj1" fmla="val 50002"/>
            </a:avLst>
          </a:prstGeom>
          <a:noFill/>
          <a:ln w="9525" cap="flat" cmpd="sng">
            <a:solidFill>
              <a:srgbClr val="D4D4D4"/>
            </a:solidFill>
            <a:prstDash val="solid"/>
            <a:round/>
            <a:headEnd type="oval" w="med" len="med"/>
            <a:tailEnd type="none" w="med" len="med"/>
          </a:ln>
        </p:spPr>
      </p:cxnSp>
      <p:cxnSp>
        <p:nvCxnSpPr>
          <p:cNvPr id="90" name="Google Shape;90;p18"/>
          <p:cNvCxnSpPr>
            <a:stCxn id="85" idx="1"/>
            <a:endCxn id="81" idx="3"/>
          </p:cNvCxnSpPr>
          <p:nvPr/>
        </p:nvCxnSpPr>
        <p:spPr>
          <a:xfrm flipH="1">
            <a:off x="4081106" y="1643984"/>
            <a:ext cx="862200" cy="6000"/>
          </a:xfrm>
          <a:prstGeom prst="bentConnector3">
            <a:avLst>
              <a:gd name="adj1" fmla="val 50002"/>
            </a:avLst>
          </a:prstGeom>
          <a:noFill/>
          <a:ln w="9525" cap="flat" cmpd="sng">
            <a:solidFill>
              <a:srgbClr val="D4D4D4"/>
            </a:solidFill>
            <a:prstDash val="solid"/>
            <a:round/>
            <a:headEnd type="oval" w="med" len="med"/>
            <a:tailEnd type="none" w="med" len="med"/>
          </a:ln>
        </p:spPr>
      </p:cxnSp>
      <p:cxnSp>
        <p:nvCxnSpPr>
          <p:cNvPr id="91" name="Google Shape;91;p18"/>
          <p:cNvCxnSpPr>
            <a:stCxn id="86" idx="1"/>
            <a:endCxn id="81" idx="3"/>
          </p:cNvCxnSpPr>
          <p:nvPr/>
        </p:nvCxnSpPr>
        <p:spPr>
          <a:xfrm rot="10800000">
            <a:off x="4081106" y="1649838"/>
            <a:ext cx="862200" cy="306000"/>
          </a:xfrm>
          <a:prstGeom prst="bentConnector3">
            <a:avLst>
              <a:gd name="adj1" fmla="val 50002"/>
            </a:avLst>
          </a:prstGeom>
          <a:noFill/>
          <a:ln w="9525" cap="flat" cmpd="sng">
            <a:solidFill>
              <a:srgbClr val="D4D4D4"/>
            </a:solidFill>
            <a:prstDash val="solid"/>
            <a:round/>
            <a:headEnd type="oval" w="med" len="med"/>
            <a:tailEnd type="none" w="med" len="med"/>
          </a:ln>
        </p:spPr>
      </p:cxnSp>
      <p:cxnSp>
        <p:nvCxnSpPr>
          <p:cNvPr id="92" name="Google Shape;92;p18"/>
          <p:cNvCxnSpPr>
            <a:stCxn id="87" idx="1"/>
            <a:endCxn id="81" idx="3"/>
          </p:cNvCxnSpPr>
          <p:nvPr/>
        </p:nvCxnSpPr>
        <p:spPr>
          <a:xfrm rot="10800000">
            <a:off x="4081100" y="1649850"/>
            <a:ext cx="862200" cy="655800"/>
          </a:xfrm>
          <a:prstGeom prst="bentConnector3">
            <a:avLst>
              <a:gd name="adj1" fmla="val 49992"/>
            </a:avLst>
          </a:prstGeom>
          <a:noFill/>
          <a:ln w="9525" cap="flat" cmpd="sng">
            <a:solidFill>
              <a:srgbClr val="D4D4D4"/>
            </a:solidFill>
            <a:prstDash val="solid"/>
            <a:round/>
            <a:headEnd type="oval" w="med" len="med"/>
            <a:tailEnd type="none" w="med" len="med"/>
          </a:ln>
        </p:spPr>
      </p:cxnSp>
      <p:sp>
        <p:nvSpPr>
          <p:cNvPr id="93" name="Google Shape;93;p18"/>
          <p:cNvSpPr/>
          <p:nvPr/>
        </p:nvSpPr>
        <p:spPr>
          <a:xfrm>
            <a:off x="2829950" y="3735375"/>
            <a:ext cx="1251300" cy="3285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chemeClr val="lt1"/>
                </a:solidFill>
                <a:latin typeface="DM Sans"/>
                <a:ea typeface="DM Sans"/>
                <a:cs typeface="DM Sans"/>
                <a:sym typeface="DM Sans"/>
              </a:rPr>
              <a:t>Spread de Arrays</a:t>
            </a:r>
            <a:endParaRPr sz="1100">
              <a:solidFill>
                <a:schemeClr val="lt1"/>
              </a:solidFill>
              <a:latin typeface="DM Sans"/>
              <a:ea typeface="DM Sans"/>
              <a:cs typeface="DM Sans"/>
              <a:sym typeface="DM Sans"/>
            </a:endParaRPr>
          </a:p>
        </p:txBody>
      </p:sp>
      <p:sp>
        <p:nvSpPr>
          <p:cNvPr id="94" name="Google Shape;94;p18"/>
          <p:cNvSpPr/>
          <p:nvPr/>
        </p:nvSpPr>
        <p:spPr>
          <a:xfrm>
            <a:off x="2829932" y="4133922"/>
            <a:ext cx="1251300" cy="457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chemeClr val="lt1"/>
                </a:solidFill>
                <a:latin typeface="Helvetica Neue"/>
                <a:ea typeface="Helvetica Neue"/>
                <a:cs typeface="Helvetica Neue"/>
                <a:sym typeface="Helvetica Neue"/>
              </a:rPr>
              <a:t>Spread de Objetos</a:t>
            </a:r>
            <a:endParaRPr sz="1100">
              <a:solidFill>
                <a:schemeClr val="lt1"/>
              </a:solidFill>
              <a:latin typeface="Helvetica Neue"/>
              <a:ea typeface="Helvetica Neue"/>
              <a:cs typeface="Helvetica Neue"/>
              <a:sym typeface="Helvetica Neue"/>
            </a:endParaRPr>
          </a:p>
        </p:txBody>
      </p:sp>
      <p:cxnSp>
        <p:nvCxnSpPr>
          <p:cNvPr id="95" name="Google Shape;95;p18"/>
          <p:cNvCxnSpPr>
            <a:stCxn id="93" idx="1"/>
          </p:cNvCxnSpPr>
          <p:nvPr/>
        </p:nvCxnSpPr>
        <p:spPr>
          <a:xfrm flipH="1">
            <a:off x="2366150" y="3899625"/>
            <a:ext cx="463800" cy="123300"/>
          </a:xfrm>
          <a:prstGeom prst="bentConnector3">
            <a:avLst>
              <a:gd name="adj1" fmla="val 50000"/>
            </a:avLst>
          </a:prstGeom>
          <a:noFill/>
          <a:ln w="9525" cap="flat" cmpd="sng">
            <a:solidFill>
              <a:srgbClr val="D4D4D4"/>
            </a:solidFill>
            <a:prstDash val="solid"/>
            <a:round/>
            <a:headEnd type="oval" w="med" len="med"/>
            <a:tailEnd type="none" w="med" len="med"/>
          </a:ln>
        </p:spPr>
      </p:cxnSp>
      <p:cxnSp>
        <p:nvCxnSpPr>
          <p:cNvPr id="96" name="Google Shape;96;p18"/>
          <p:cNvCxnSpPr>
            <a:stCxn id="94" idx="1"/>
          </p:cNvCxnSpPr>
          <p:nvPr/>
        </p:nvCxnSpPr>
        <p:spPr>
          <a:xfrm rot="10800000">
            <a:off x="2366132" y="4022922"/>
            <a:ext cx="463800" cy="339900"/>
          </a:xfrm>
          <a:prstGeom prst="bentConnector3">
            <a:avLst>
              <a:gd name="adj1" fmla="val 50000"/>
            </a:avLst>
          </a:prstGeom>
          <a:noFill/>
          <a:ln w="9525" cap="flat" cmpd="sng">
            <a:solidFill>
              <a:srgbClr val="D4D4D4"/>
            </a:solidFill>
            <a:prstDash val="solid"/>
            <a:round/>
            <a:headEnd type="oval" w="med" len="med"/>
            <a:tailEnd type="none" w="med" len="med"/>
          </a:ln>
        </p:spPr>
      </p:cxnSp>
      <p:sp>
        <p:nvSpPr>
          <p:cNvPr id="97" name="Google Shape;97;p18"/>
          <p:cNvSpPr/>
          <p:nvPr/>
        </p:nvSpPr>
        <p:spPr>
          <a:xfrm>
            <a:off x="2829956" y="2907792"/>
            <a:ext cx="1251300" cy="2418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chemeClr val="dk1"/>
                </a:solidFill>
                <a:latin typeface="DM Sans"/>
                <a:ea typeface="DM Sans"/>
                <a:cs typeface="DM Sans"/>
                <a:sym typeface="DM Sans"/>
              </a:rPr>
              <a:t>Alias</a:t>
            </a:r>
            <a:endParaRPr sz="1100">
              <a:solidFill>
                <a:schemeClr val="dk1"/>
              </a:solidFill>
              <a:latin typeface="DM Sans"/>
              <a:ea typeface="DM Sans"/>
              <a:cs typeface="DM Sans"/>
              <a:sym typeface="DM Sans"/>
            </a:endParaRPr>
          </a:p>
        </p:txBody>
      </p:sp>
      <p:cxnSp>
        <p:nvCxnSpPr>
          <p:cNvPr id="98" name="Google Shape;98;p18"/>
          <p:cNvCxnSpPr>
            <a:endCxn id="97" idx="1"/>
          </p:cNvCxnSpPr>
          <p:nvPr/>
        </p:nvCxnSpPr>
        <p:spPr>
          <a:xfrm>
            <a:off x="2366156" y="3028692"/>
            <a:ext cx="463800" cy="0"/>
          </a:xfrm>
          <a:prstGeom prst="straightConnector1">
            <a:avLst/>
          </a:prstGeom>
          <a:noFill/>
          <a:ln w="9525" cap="flat" cmpd="sng">
            <a:solidFill>
              <a:srgbClr val="CCCCCC"/>
            </a:solidFill>
            <a:prstDash val="solid"/>
            <a:round/>
            <a:headEnd type="oval" w="med" len="med"/>
            <a:tailEnd type="oval" w="med" len="med"/>
          </a:ln>
        </p:spPr>
      </p:cxnSp>
      <p:sp>
        <p:nvSpPr>
          <p:cNvPr id="99" name="Google Shape;99;p18"/>
          <p:cNvSpPr/>
          <p:nvPr/>
        </p:nvSpPr>
        <p:spPr>
          <a:xfrm>
            <a:off x="4943315" y="2717797"/>
            <a:ext cx="1892700" cy="316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Desestructuración en Parámetros</a:t>
            </a:r>
            <a:endParaRPr sz="1100">
              <a:solidFill>
                <a:srgbClr val="222222"/>
              </a:solidFill>
              <a:latin typeface="DM Sans"/>
              <a:ea typeface="DM Sans"/>
              <a:cs typeface="DM Sans"/>
              <a:sym typeface="DM Sans"/>
            </a:endParaRPr>
          </a:p>
        </p:txBody>
      </p:sp>
      <p:sp>
        <p:nvSpPr>
          <p:cNvPr id="100" name="Google Shape;100;p18"/>
          <p:cNvSpPr/>
          <p:nvPr/>
        </p:nvSpPr>
        <p:spPr>
          <a:xfrm>
            <a:off x="4943315" y="3126335"/>
            <a:ext cx="1892700" cy="316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Desestructuración de Arrays</a:t>
            </a:r>
            <a:endParaRPr sz="1100">
              <a:solidFill>
                <a:srgbClr val="222222"/>
              </a:solidFill>
              <a:latin typeface="DM Sans"/>
              <a:ea typeface="DM Sans"/>
              <a:cs typeface="DM Sans"/>
              <a:sym typeface="DM Sans"/>
            </a:endParaRPr>
          </a:p>
        </p:txBody>
      </p:sp>
      <p:cxnSp>
        <p:nvCxnSpPr>
          <p:cNvPr id="101" name="Google Shape;101;p18"/>
          <p:cNvCxnSpPr>
            <a:stCxn id="99" idx="1"/>
            <a:endCxn id="97" idx="3"/>
          </p:cNvCxnSpPr>
          <p:nvPr/>
        </p:nvCxnSpPr>
        <p:spPr>
          <a:xfrm flipH="1">
            <a:off x="4081115" y="2876197"/>
            <a:ext cx="862200" cy="152400"/>
          </a:xfrm>
          <a:prstGeom prst="bentConnector3">
            <a:avLst>
              <a:gd name="adj1" fmla="val 50002"/>
            </a:avLst>
          </a:prstGeom>
          <a:noFill/>
          <a:ln w="9525" cap="flat" cmpd="sng">
            <a:solidFill>
              <a:srgbClr val="D4D4D4"/>
            </a:solidFill>
            <a:prstDash val="solid"/>
            <a:round/>
            <a:headEnd type="oval" w="med" len="med"/>
            <a:tailEnd type="none" w="med" len="med"/>
          </a:ln>
        </p:spPr>
      </p:cxnSp>
      <p:cxnSp>
        <p:nvCxnSpPr>
          <p:cNvPr id="102" name="Google Shape;102;p18"/>
          <p:cNvCxnSpPr>
            <a:stCxn id="100" idx="1"/>
            <a:endCxn id="97" idx="3"/>
          </p:cNvCxnSpPr>
          <p:nvPr/>
        </p:nvCxnSpPr>
        <p:spPr>
          <a:xfrm rot="10800000">
            <a:off x="4081115" y="3028835"/>
            <a:ext cx="862200" cy="255900"/>
          </a:xfrm>
          <a:prstGeom prst="bentConnector3">
            <a:avLst>
              <a:gd name="adj1" fmla="val 50002"/>
            </a:avLst>
          </a:prstGeom>
          <a:noFill/>
          <a:ln w="9525" cap="flat" cmpd="sng">
            <a:solidFill>
              <a:srgbClr val="D4D4D4"/>
            </a:solidFill>
            <a:prstDash val="solid"/>
            <a:round/>
            <a:headEnd type="oval"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54"/>
          <p:cNvGrpSpPr/>
          <p:nvPr/>
        </p:nvGrpSpPr>
        <p:grpSpPr>
          <a:xfrm>
            <a:off x="457356" y="468297"/>
            <a:ext cx="431074" cy="431074"/>
            <a:chOff x="7208351" y="2467173"/>
            <a:chExt cx="738900" cy="738900"/>
          </a:xfrm>
        </p:grpSpPr>
        <p:sp>
          <p:nvSpPr>
            <p:cNvPr id="366" name="Google Shape;366;p54"/>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5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68" name="Google Shape;368;p54"/>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Optimización del proyecto</a:t>
            </a:r>
            <a:endParaRPr sz="4000" b="1">
              <a:solidFill>
                <a:schemeClr val="dk1"/>
              </a:solidFill>
              <a:latin typeface="DM Sans"/>
              <a:ea typeface="DM Sans"/>
              <a:cs typeface="DM Sans"/>
              <a:sym typeface="DM Sans"/>
            </a:endParaRPr>
          </a:p>
        </p:txBody>
      </p:sp>
      <p:pic>
        <p:nvPicPr>
          <p:cNvPr id="369" name="Google Shape;369;p5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0" name="Google Shape;370;p54"/>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71" name="Google Shape;371;p54"/>
          <p:cNvSpPr txBox="1"/>
          <p:nvPr/>
        </p:nvSpPr>
        <p:spPr>
          <a:xfrm>
            <a:off x="457350" y="1908175"/>
            <a:ext cx="3834600" cy="2325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Objetivos generales</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Codificar funciones de procesos esenciales y notificación de resultados por HTML, añadiendo interacción al simulador.</a:t>
            </a:r>
            <a:endParaRPr sz="1350">
              <a:solidFill>
                <a:srgbClr val="999999"/>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Ampliar y refinar el flujo de trabajo del script en términos de captura de eventos, procesamiento del simulador y notificación de resultados en forma de salidas por HTML, modificando el DOM.</a:t>
            </a:r>
            <a:endParaRPr sz="1350" u="sng">
              <a:solidFill>
                <a:srgbClr val="83AEFB"/>
              </a:solidFill>
              <a:latin typeface="DM Sans"/>
              <a:ea typeface="DM Sans"/>
              <a:cs typeface="DM Sans"/>
              <a:sym typeface="DM Sans"/>
            </a:endParaRPr>
          </a:p>
        </p:txBody>
      </p:sp>
      <p:sp>
        <p:nvSpPr>
          <p:cNvPr id="372" name="Google Shape;372;p54"/>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4"/>
          <p:cNvSpPr txBox="1"/>
          <p:nvPr/>
        </p:nvSpPr>
        <p:spPr>
          <a:xfrm>
            <a:off x="4291950" y="1908175"/>
            <a:ext cx="3834600" cy="1909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Objetivos específicos</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Definir eventos a manejar y su función de respuesta.</a:t>
            </a:r>
            <a:endParaRPr sz="1350">
              <a:solidFill>
                <a:srgbClr val="999999"/>
              </a:solidFill>
              <a:latin typeface="DM Sans"/>
              <a:ea typeface="DM Sans"/>
              <a:cs typeface="DM Sans"/>
              <a:sym typeface="DM Sans"/>
            </a:endParaRPr>
          </a:p>
          <a:p>
            <a:pPr marL="457200" lvl="0" indent="-314325" algn="l" rtl="0">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Modificar el DOM, ya sea para definir elementos al cargar la página o para realizar salidas de un procesamiento.</a:t>
            </a:r>
            <a:endParaRPr sz="1350">
              <a:solidFill>
                <a:srgbClr val="999999"/>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Almacenar datos (clave-valor) en el Storage y recuperarlos</a:t>
            </a:r>
            <a:endParaRPr sz="1350" u="sng">
              <a:solidFill>
                <a:srgbClr val="83AEFB"/>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grpSp>
        <p:nvGrpSpPr>
          <p:cNvPr id="378" name="Google Shape;378;p55"/>
          <p:cNvGrpSpPr/>
          <p:nvPr/>
        </p:nvGrpSpPr>
        <p:grpSpPr>
          <a:xfrm>
            <a:off x="457356" y="468297"/>
            <a:ext cx="431074" cy="431074"/>
            <a:chOff x="7208351" y="2467173"/>
            <a:chExt cx="738900" cy="738900"/>
          </a:xfrm>
        </p:grpSpPr>
        <p:sp>
          <p:nvSpPr>
            <p:cNvPr id="379" name="Google Shape;379;p55"/>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 name="Google Shape;380;p55"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81" name="Google Shape;381;p55"/>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Optimización del proyecto</a:t>
            </a:r>
            <a:endParaRPr sz="4000" b="1">
              <a:solidFill>
                <a:schemeClr val="dk1"/>
              </a:solidFill>
              <a:latin typeface="DM Sans"/>
              <a:ea typeface="DM Sans"/>
              <a:cs typeface="DM Sans"/>
              <a:sym typeface="DM Sans"/>
            </a:endParaRPr>
          </a:p>
        </p:txBody>
      </p:sp>
      <p:pic>
        <p:nvPicPr>
          <p:cNvPr id="382" name="Google Shape;382;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3" name="Google Shape;383;p55"/>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84" name="Google Shape;384;p55"/>
          <p:cNvSpPr txBox="1"/>
          <p:nvPr/>
        </p:nvSpPr>
        <p:spPr>
          <a:xfrm>
            <a:off x="4527575" y="1908175"/>
            <a:ext cx="3834600" cy="2843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Sugerencias</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En la tercera entrega buscamos programar el código esencial para garantizar dinamismo en el HTML con JavaScript. En relación con la primera entrega, ya no usamos alert() como salida y promt() como entrada, ahora modificamos el DOM para las salidas y capturamos los eventos del usuario sobre inputs y botones para las entradas. Verificar Rúbrica</a:t>
            </a:r>
            <a:endParaRPr sz="1350">
              <a:solidFill>
                <a:srgbClr val="999999"/>
              </a:solidFill>
              <a:latin typeface="DM Sans"/>
              <a:ea typeface="DM Sans"/>
              <a:cs typeface="DM Sans"/>
              <a:sym typeface="DM Sans"/>
            </a:endParaRPr>
          </a:p>
          <a:p>
            <a:pPr marL="0" lvl="0" indent="0" algn="l" rtl="0">
              <a:spcBef>
                <a:spcPts val="800"/>
              </a:spcBef>
              <a:spcAft>
                <a:spcPts val="800"/>
              </a:spcAft>
              <a:buNone/>
            </a:pPr>
            <a:endParaRPr sz="1350">
              <a:solidFill>
                <a:srgbClr val="999999"/>
              </a:solidFill>
              <a:latin typeface="DM Sans"/>
              <a:ea typeface="DM Sans"/>
              <a:cs typeface="DM Sans"/>
              <a:sym typeface="DM Sans"/>
            </a:endParaRPr>
          </a:p>
        </p:txBody>
      </p:sp>
      <p:sp>
        <p:nvSpPr>
          <p:cNvPr id="385" name="Google Shape;385;p55"/>
          <p:cNvSpPr txBox="1"/>
          <p:nvPr/>
        </p:nvSpPr>
        <p:spPr>
          <a:xfrm>
            <a:off x="457350" y="1908175"/>
            <a:ext cx="3834600" cy="4290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Se debe entregar</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Implementación con uso de JSON y Storage.</a:t>
            </a:r>
            <a:endParaRPr sz="1350">
              <a:solidFill>
                <a:srgbClr val="999999"/>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Modificación del DOM y detección de eventos de usuario.</a:t>
            </a:r>
            <a:endParaRPr sz="1350">
              <a:solidFill>
                <a:srgbClr val="999999"/>
              </a:solidFill>
              <a:latin typeface="DM Sans"/>
              <a:ea typeface="DM Sans"/>
              <a:cs typeface="DM Sans"/>
              <a:sym typeface="DM Sans"/>
            </a:endParaRPr>
          </a:p>
          <a:p>
            <a:pPr marL="457200" lvl="0" indent="0" algn="l" rtl="0">
              <a:spcBef>
                <a:spcPts val="800"/>
              </a:spcBef>
              <a:spcAft>
                <a:spcPts val="0"/>
              </a:spcAft>
              <a:buNone/>
            </a:pPr>
            <a:endParaRPr sz="1350">
              <a:solidFill>
                <a:srgbClr val="999999"/>
              </a:solidFill>
              <a:latin typeface="DM Sans"/>
              <a:ea typeface="DM Sans"/>
              <a:cs typeface="DM Sans"/>
              <a:sym typeface="DM Sans"/>
            </a:endParaRPr>
          </a:p>
          <a:p>
            <a:pPr marL="0" lvl="0" indent="0" algn="l" rtl="0">
              <a:spcBef>
                <a:spcPts val="800"/>
              </a:spcBef>
              <a:spcAft>
                <a:spcPts val="0"/>
              </a:spcAft>
              <a:buNone/>
            </a:pPr>
            <a:r>
              <a:rPr lang="es" sz="1350" b="1">
                <a:solidFill>
                  <a:schemeClr val="dk1"/>
                </a:solidFill>
                <a:latin typeface="DM Sans"/>
                <a:ea typeface="DM Sans"/>
                <a:cs typeface="DM Sans"/>
                <a:sym typeface="DM Sans"/>
              </a:rPr>
              <a:t>Formato</a:t>
            </a:r>
            <a:endParaRPr sz="1350">
              <a:solidFill>
                <a:srgbClr val="999999"/>
              </a:solidFill>
              <a:latin typeface="DM Sans"/>
              <a:ea typeface="DM Sans"/>
              <a:cs typeface="DM Sans"/>
              <a:sym typeface="DM Sans"/>
            </a:endParaRPr>
          </a:p>
          <a:p>
            <a:pPr marL="457200" lvl="0" indent="-314325" algn="l" rtl="0">
              <a:spcBef>
                <a:spcPts val="80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Página HTML y  código fuente en JavaScript. Debe identificar el apellido del alumno/a en el nombre de archivo comprimido por “Idea+Apellido”.</a:t>
            </a:r>
            <a:endParaRPr sz="1350">
              <a:solidFill>
                <a:srgbClr val="999999"/>
              </a:solidFill>
              <a:latin typeface="DM Sans"/>
              <a:ea typeface="DM Sans"/>
              <a:cs typeface="DM Sans"/>
              <a:sym typeface="DM Sans"/>
            </a:endParaRPr>
          </a:p>
          <a:p>
            <a:pPr marL="0" lvl="0" indent="0" algn="l" rtl="0">
              <a:spcBef>
                <a:spcPts val="800"/>
              </a:spcBef>
              <a:spcAft>
                <a:spcPts val="0"/>
              </a:spcAft>
              <a:buNone/>
            </a:pPr>
            <a:endParaRPr sz="1350">
              <a:solidFill>
                <a:srgbClr val="999999"/>
              </a:solidFill>
              <a:latin typeface="DM Sans"/>
              <a:ea typeface="DM Sans"/>
              <a:cs typeface="DM Sans"/>
              <a:sym typeface="DM Sans"/>
            </a:endParaRPr>
          </a:p>
          <a:p>
            <a:pPr marL="0" lvl="0" indent="0" algn="l" rtl="0">
              <a:spcBef>
                <a:spcPts val="800"/>
              </a:spcBef>
              <a:spcAft>
                <a:spcPts val="0"/>
              </a:spcAft>
              <a:buNone/>
            </a:pPr>
            <a:endParaRPr sz="1350">
              <a:solidFill>
                <a:srgbClr val="999999"/>
              </a:solidFill>
              <a:latin typeface="DM Sans"/>
              <a:ea typeface="DM Sans"/>
              <a:cs typeface="DM Sans"/>
              <a:sym typeface="DM Sans"/>
            </a:endParaRPr>
          </a:p>
          <a:p>
            <a:pPr marL="0" lvl="0" indent="0" algn="l" rtl="0">
              <a:spcBef>
                <a:spcPts val="800"/>
              </a:spcBef>
              <a:spcAft>
                <a:spcPts val="0"/>
              </a:spcAft>
              <a:buNone/>
            </a:pPr>
            <a:endParaRPr sz="1350">
              <a:solidFill>
                <a:srgbClr val="999999"/>
              </a:solidFill>
              <a:latin typeface="DM Sans"/>
              <a:ea typeface="DM Sans"/>
              <a:cs typeface="DM Sans"/>
              <a:sym typeface="DM Sans"/>
            </a:endParaRPr>
          </a:p>
          <a:p>
            <a:pPr marL="0" lvl="0" indent="0" algn="l" rtl="0">
              <a:lnSpc>
                <a:spcPct val="100000"/>
              </a:lnSpc>
              <a:spcBef>
                <a:spcPts val="800"/>
              </a:spcBef>
              <a:spcAft>
                <a:spcPts val="0"/>
              </a:spcAft>
              <a:buNone/>
            </a:pPr>
            <a:endParaRPr sz="1350">
              <a:latin typeface="DM Sans"/>
              <a:ea typeface="DM Sans"/>
              <a:cs typeface="DM Sans"/>
              <a:sym typeface="DM Sans"/>
            </a:endParaRPr>
          </a:p>
          <a:p>
            <a:pPr marL="0" lvl="0" indent="0" algn="l" rtl="0">
              <a:lnSpc>
                <a:spcPct val="100000"/>
              </a:lnSpc>
              <a:spcBef>
                <a:spcPts val="0"/>
              </a:spcBef>
              <a:spcAft>
                <a:spcPts val="0"/>
              </a:spcAft>
              <a:buNone/>
            </a:pPr>
            <a:endParaRPr sz="1350" u="sng">
              <a:solidFill>
                <a:srgbClr val="83AEFB"/>
              </a:solidFill>
              <a:latin typeface="DM Sans"/>
              <a:ea typeface="DM Sans"/>
              <a:cs typeface="DM Sans"/>
              <a:sym typeface="DM Sans"/>
            </a:endParaRPr>
          </a:p>
        </p:txBody>
      </p:sp>
      <p:sp>
        <p:nvSpPr>
          <p:cNvPr id="386" name="Google Shape;386;p55"/>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56"/>
          <p:cNvPicPr preferRelativeResize="0"/>
          <p:nvPr/>
        </p:nvPicPr>
        <p:blipFill rotWithShape="1">
          <a:blip r:embed="rId3">
            <a:alphaModFix/>
          </a:blip>
          <a:srcRect l="3325" t="931"/>
          <a:stretch/>
        </p:blipFill>
        <p:spPr>
          <a:xfrm>
            <a:off x="-8600" y="0"/>
            <a:ext cx="3314524" cy="5143501"/>
          </a:xfrm>
          <a:prstGeom prst="rect">
            <a:avLst/>
          </a:prstGeom>
          <a:noFill/>
          <a:ln>
            <a:noFill/>
          </a:ln>
        </p:spPr>
      </p:pic>
      <p:sp>
        <p:nvSpPr>
          <p:cNvPr id="392" name="Google Shape;392;p56"/>
          <p:cNvSpPr txBox="1"/>
          <p:nvPr/>
        </p:nvSpPr>
        <p:spPr>
          <a:xfrm>
            <a:off x="3641425" y="902250"/>
            <a:ext cx="4987200" cy="11697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s" sz="4000" b="1">
                <a:solidFill>
                  <a:schemeClr val="dk1"/>
                </a:solidFill>
                <a:latin typeface="DM Sans"/>
                <a:ea typeface="DM Sans"/>
                <a:cs typeface="DM Sans"/>
                <a:sym typeface="DM Sans"/>
              </a:rPr>
              <a:t>Encuesta</a:t>
            </a:r>
            <a:endParaRPr sz="4000" b="1">
              <a:solidFill>
                <a:schemeClr val="dk1"/>
              </a:solidFill>
              <a:latin typeface="DM Sans"/>
              <a:ea typeface="DM Sans"/>
              <a:cs typeface="DM Sans"/>
              <a:sym typeface="DM Sans"/>
            </a:endParaRPr>
          </a:p>
          <a:p>
            <a:pPr marL="0" lvl="0" indent="0" algn="l" rtl="0">
              <a:lnSpc>
                <a:spcPct val="80000"/>
              </a:lnSpc>
              <a:spcBef>
                <a:spcPts val="0"/>
              </a:spcBef>
              <a:spcAft>
                <a:spcPts val="0"/>
              </a:spcAft>
              <a:buNone/>
            </a:pPr>
            <a:r>
              <a:rPr lang="es" sz="4000" b="1">
                <a:solidFill>
                  <a:srgbClr val="83AEFB"/>
                </a:solidFill>
                <a:latin typeface="DM Sans"/>
                <a:ea typeface="DM Sans"/>
                <a:cs typeface="DM Sans"/>
                <a:sym typeface="DM Sans"/>
              </a:rPr>
              <a:t>sobre esta clase</a:t>
            </a:r>
            <a:endParaRPr sz="4000" b="1">
              <a:solidFill>
                <a:srgbClr val="83AEFB"/>
              </a:solidFill>
              <a:latin typeface="DM Sans"/>
              <a:ea typeface="DM Sans"/>
              <a:cs typeface="DM Sans"/>
              <a:sym typeface="DM Sans"/>
            </a:endParaRPr>
          </a:p>
        </p:txBody>
      </p:sp>
      <p:sp>
        <p:nvSpPr>
          <p:cNvPr id="393" name="Google Shape;393;p56"/>
          <p:cNvSpPr txBox="1"/>
          <p:nvPr/>
        </p:nvSpPr>
        <p:spPr>
          <a:xfrm>
            <a:off x="3641425" y="2411900"/>
            <a:ext cx="4987200" cy="19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marL="0" lvl="0" indent="0" algn="l" rtl="0">
              <a:spcBef>
                <a:spcPts val="0"/>
              </a:spcBef>
              <a:spcAft>
                <a:spcPts val="0"/>
              </a:spcAft>
              <a:buNone/>
            </a:pPr>
            <a:endParaRPr sz="1600">
              <a:latin typeface="Helvetica Neue Light"/>
              <a:ea typeface="Helvetica Neue Light"/>
              <a:cs typeface="Helvetica Neue Light"/>
              <a:sym typeface="Helvetica Neue Light"/>
            </a:endParaRPr>
          </a:p>
          <a:p>
            <a:pPr marL="0" lvl="0" indent="0" algn="l" rtl="0">
              <a:spcBef>
                <a:spcPts val="0"/>
              </a:spcBef>
              <a:spcAft>
                <a:spcPts val="0"/>
              </a:spcAft>
              <a:buNone/>
            </a:pPr>
            <a:r>
              <a:rPr lang="es" sz="1350" b="1">
                <a:latin typeface="DM Sans"/>
                <a:ea typeface="DM Sans"/>
                <a:cs typeface="DM Sans"/>
                <a:sym typeface="DM Sans"/>
              </a:rPr>
              <a:t>¡Terminamos el módulo 3: Front-End!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Cuéntanos qué temas te resultaron más complejos de entender. </a:t>
            </a:r>
            <a:r>
              <a:rPr lang="es" sz="1350" b="1">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394" name="Google Shape;394;p56"/>
          <p:cNvPicPr preferRelativeResize="0"/>
          <p:nvPr/>
        </p:nvPicPr>
        <p:blipFill rotWithShape="1">
          <a:blip r:embed="rId4">
            <a:alphaModFix/>
          </a:blip>
          <a:srcRect l="33171" r="23876"/>
          <a:stretch/>
        </p:blipFill>
        <p:spPr>
          <a:xfrm>
            <a:off x="-8600" y="0"/>
            <a:ext cx="3314524" cy="5143501"/>
          </a:xfrm>
          <a:prstGeom prst="rect">
            <a:avLst/>
          </a:prstGeom>
          <a:noFill/>
          <a:ln>
            <a:noFill/>
          </a:ln>
        </p:spPr>
      </p:pic>
      <p:pic>
        <p:nvPicPr>
          <p:cNvPr id="395" name="Google Shape;395;p56" title="imagen decorativa de un foco de luz"/>
          <p:cNvPicPr preferRelativeResize="0"/>
          <p:nvPr/>
        </p:nvPicPr>
        <p:blipFill rotWithShape="1">
          <a:blip r:embed="rId5">
            <a:alphaModFix/>
          </a:blip>
          <a:srcRect l="29645" r="28316"/>
          <a:stretch/>
        </p:blipFill>
        <p:spPr>
          <a:xfrm>
            <a:off x="-8600" y="0"/>
            <a:ext cx="3314524"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5" name="Google Shape;405;p58"/>
          <p:cNvGrpSpPr/>
          <p:nvPr/>
        </p:nvGrpSpPr>
        <p:grpSpPr>
          <a:xfrm>
            <a:off x="473370" y="619431"/>
            <a:ext cx="738905" cy="738905"/>
            <a:chOff x="575612" y="1950748"/>
            <a:chExt cx="431100" cy="431100"/>
          </a:xfrm>
        </p:grpSpPr>
        <p:sp>
          <p:nvSpPr>
            <p:cNvPr id="406" name="Google Shape;406;p58"/>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5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08" name="Google Shape;408;p58"/>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409" name="Google Shape;409;p58"/>
          <p:cNvSpPr txBox="1"/>
          <p:nvPr/>
        </p:nvSpPr>
        <p:spPr>
          <a:xfrm>
            <a:off x="473350" y="1626100"/>
            <a:ext cx="7717500" cy="307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¿Te gustaría comprobar tus conocimientos de la clase?</a:t>
            </a: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Para el profesor:</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Acceder a la carpeta “Quizzes” de la camada. </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Ingresar al formulario de la clase.</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Pulsar el botón “Invitar”. </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Copiar el enlace.</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Compartir el enlace a los alumnos a través del chat.</a:t>
            </a:r>
            <a:endParaRPr sz="2400">
              <a:solidFill>
                <a:srgbClr val="B7B7B7"/>
              </a:solidFill>
              <a:latin typeface="DM Sans"/>
              <a:ea typeface="DM Sans"/>
              <a:cs typeface="DM Sans"/>
              <a:sym typeface="DM Sans"/>
            </a:endParaRPr>
          </a:p>
        </p:txBody>
      </p:sp>
      <p:sp>
        <p:nvSpPr>
          <p:cNvPr id="410" name="Google Shape;410;p58"/>
          <p:cNvSpPr txBox="1"/>
          <p:nvPr/>
        </p:nvSpPr>
        <p:spPr>
          <a:xfrm>
            <a:off x="473350" y="2099125"/>
            <a:ext cx="71694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b="1">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Te compartimos a través del chat de Zoom</a:t>
            </a:r>
            <a:endParaRPr sz="2000">
              <a:solidFill>
                <a:schemeClr val="accent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el enlace a un breve quiz de tarea.</a:t>
            </a:r>
            <a:endParaRPr sz="2000">
              <a:solidFill>
                <a:schemeClr val="accent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 </a:t>
            </a:r>
            <a:endParaRPr sz="2000">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9"/>
          <p:cNvSpPr txBox="1"/>
          <p:nvPr/>
        </p:nvSpPr>
        <p:spPr>
          <a:xfrm>
            <a:off x="1461300" y="2208625"/>
            <a:ext cx="6221400" cy="1639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dk1"/>
                </a:solidFill>
                <a:latin typeface="DM Sans"/>
                <a:ea typeface="DM Sans"/>
                <a:cs typeface="DM Sans"/>
                <a:sym typeface="DM Sans"/>
              </a:rPr>
              <a:t>Completa esta clase </a:t>
            </a:r>
            <a:endParaRPr sz="35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 sz="3500" b="1">
                <a:solidFill>
                  <a:schemeClr val="dk1"/>
                </a:solidFill>
                <a:latin typeface="DM Sans"/>
                <a:ea typeface="DM Sans"/>
                <a:cs typeface="DM Sans"/>
                <a:sym typeface="DM Sans"/>
              </a:rPr>
              <a:t>con los siguientes </a:t>
            </a:r>
            <a:endParaRPr sz="35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 sz="3500" b="1">
                <a:solidFill>
                  <a:schemeClr val="dk1"/>
                </a:solidFill>
                <a:highlight>
                  <a:srgbClr val="EAFF6A"/>
                </a:highlight>
                <a:latin typeface="DM Sans"/>
                <a:ea typeface="DM Sans"/>
                <a:cs typeface="DM Sans"/>
                <a:sym typeface="DM Sans"/>
              </a:rPr>
              <a:t>CoderTips</a:t>
            </a:r>
            <a:endParaRPr sz="3500" b="1">
              <a:solidFill>
                <a:schemeClr val="dk1"/>
              </a:solidFill>
              <a:highlight>
                <a:srgbClr val="EAFF6A"/>
              </a:highlight>
              <a:latin typeface="DM Sans"/>
              <a:ea typeface="DM Sans"/>
              <a:cs typeface="DM Sans"/>
              <a:sym typeface="DM Sans"/>
            </a:endParaRPr>
          </a:p>
        </p:txBody>
      </p:sp>
      <p:grpSp>
        <p:nvGrpSpPr>
          <p:cNvPr id="416" name="Google Shape;416;p59"/>
          <p:cNvGrpSpPr/>
          <p:nvPr/>
        </p:nvGrpSpPr>
        <p:grpSpPr>
          <a:xfrm>
            <a:off x="4202550" y="994173"/>
            <a:ext cx="738900" cy="738900"/>
            <a:chOff x="4202550" y="994173"/>
            <a:chExt cx="738900" cy="738900"/>
          </a:xfrm>
        </p:grpSpPr>
        <p:sp>
          <p:nvSpPr>
            <p:cNvPr id="417" name="Google Shape;417;p59"/>
            <p:cNvSpPr/>
            <p:nvPr/>
          </p:nvSpPr>
          <p:spPr>
            <a:xfrm>
              <a:off x="4202550" y="9941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18" name="Google Shape;418;p59"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0"/>
          <p:cNvSpPr txBox="1"/>
          <p:nvPr/>
        </p:nvSpPr>
        <p:spPr>
          <a:xfrm>
            <a:off x="475500" y="1169638"/>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Videos y Podcasts</a:t>
            </a:r>
            <a:endParaRPr sz="4000" b="1">
              <a:solidFill>
                <a:schemeClr val="dk1"/>
              </a:solidFill>
              <a:latin typeface="DM Sans"/>
              <a:ea typeface="DM Sans"/>
              <a:cs typeface="DM Sans"/>
              <a:sym typeface="DM Sans"/>
            </a:endParaRPr>
          </a:p>
        </p:txBody>
      </p:sp>
      <p:grpSp>
        <p:nvGrpSpPr>
          <p:cNvPr id="424" name="Google Shape;424;p60"/>
          <p:cNvGrpSpPr/>
          <p:nvPr/>
        </p:nvGrpSpPr>
        <p:grpSpPr>
          <a:xfrm>
            <a:off x="457358" y="468285"/>
            <a:ext cx="431074" cy="431074"/>
            <a:chOff x="4202550" y="994173"/>
            <a:chExt cx="738900" cy="738900"/>
          </a:xfrm>
        </p:grpSpPr>
        <p:sp>
          <p:nvSpPr>
            <p:cNvPr id="425" name="Google Shape;425;p60"/>
            <p:cNvSpPr/>
            <p:nvPr/>
          </p:nvSpPr>
          <p:spPr>
            <a:xfrm>
              <a:off x="4202550" y="9941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26" name="Google Shape;426;p60"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427" name="Google Shape;427;p60"/>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CODERTIPS</a:t>
            </a:r>
            <a:endParaRPr>
              <a:latin typeface="DM Sans"/>
              <a:ea typeface="DM Sans"/>
              <a:cs typeface="DM Sans"/>
              <a:sym typeface="DM Sans"/>
            </a:endParaRPr>
          </a:p>
        </p:txBody>
      </p:sp>
      <p:sp>
        <p:nvSpPr>
          <p:cNvPr id="428" name="Google Shape;428;p60"/>
          <p:cNvSpPr txBox="1"/>
          <p:nvPr/>
        </p:nvSpPr>
        <p:spPr>
          <a:xfrm>
            <a:off x="457350" y="2178825"/>
            <a:ext cx="3834600" cy="1180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Título</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5 Tips para tener un código limpio con Javascript</a:t>
            </a:r>
            <a:r>
              <a:rPr lang="es" sz="1350" u="sng">
                <a:solidFill>
                  <a:schemeClr val="hlink"/>
                </a:solidFill>
                <a:latin typeface="DM Sans"/>
                <a:ea typeface="DM Sans"/>
                <a:cs typeface="DM Sans"/>
                <a:sym typeface="DM Sans"/>
                <a:hlinkClick r:id="rId4"/>
              </a:rPr>
              <a:t> </a:t>
            </a:r>
            <a:r>
              <a:rPr lang="es" sz="1350">
                <a:solidFill>
                  <a:srgbClr val="999999"/>
                </a:solidFill>
                <a:latin typeface="DM Sans"/>
                <a:ea typeface="DM Sans"/>
                <a:cs typeface="DM Sans"/>
                <a:sym typeface="DM Sans"/>
              </a:rPr>
              <a:t>| </a:t>
            </a:r>
            <a:r>
              <a:rPr lang="es" sz="1350" b="1">
                <a:solidFill>
                  <a:srgbClr val="999999"/>
                </a:solidFill>
                <a:latin typeface="DM Sans"/>
                <a:ea typeface="DM Sans"/>
                <a:cs typeface="DM Sans"/>
                <a:sym typeface="DM Sans"/>
              </a:rPr>
              <a:t>CODERHOUSE </a:t>
            </a:r>
            <a:endParaRPr sz="1350" u="sng">
              <a:solidFill>
                <a:srgbClr val="83AEFB"/>
              </a:solidFill>
              <a:latin typeface="DM Sans"/>
              <a:ea typeface="DM Sans"/>
              <a:cs typeface="DM Sans"/>
              <a:sym typeface="DM Sans"/>
            </a:endParaRPr>
          </a:p>
          <a:p>
            <a:pPr marL="0" lvl="0" indent="0" algn="l" rtl="0">
              <a:spcBef>
                <a:spcPts val="800"/>
              </a:spcBef>
              <a:spcAft>
                <a:spcPts val="800"/>
              </a:spcAft>
              <a:buNone/>
            </a:pPr>
            <a:endParaRPr sz="1350" b="1">
              <a:solidFill>
                <a:srgbClr val="999999"/>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1"/>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4000" b="1">
                <a:solidFill>
                  <a:srgbClr val="EAFF6A"/>
                </a:solidFill>
                <a:latin typeface="DM Sans"/>
                <a:ea typeface="DM Sans"/>
                <a:cs typeface="DM Sans"/>
                <a:sym typeface="DM Sans"/>
              </a:rPr>
              <a:t>Resumen</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100000"/>
              </a:lnSpc>
              <a:spcBef>
                <a:spcPts val="0"/>
              </a:spcBef>
              <a:spcAft>
                <a:spcPts val="0"/>
              </a:spcAft>
              <a:buNone/>
            </a:pPr>
            <a:r>
              <a:rPr lang="es" sz="4000" b="1">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434" name="Google Shape;434;p61"/>
          <p:cNvSpPr txBox="1"/>
          <p:nvPr/>
        </p:nvSpPr>
        <p:spPr>
          <a:xfrm>
            <a:off x="2109143" y="2502363"/>
            <a:ext cx="4925700" cy="10647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Repasamos conceptos generales de JS, y dudas.</a:t>
            </a:r>
            <a:endParaRPr sz="1350">
              <a:solidFill>
                <a:schemeClr val="lt1"/>
              </a:solidFill>
              <a:latin typeface="DM Sans"/>
              <a:ea typeface="DM Sans"/>
              <a:cs typeface="DM Sans"/>
              <a:sym typeface="DM Sans"/>
            </a:endParaRPr>
          </a:p>
          <a:p>
            <a:pPr marL="457200" lvl="0" indent="-314325" algn="l" rtl="0">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Avanzamos en el proyecto integrador.</a:t>
            </a:r>
            <a:endParaRPr sz="1350">
              <a:solidFill>
                <a:schemeClr val="lt1"/>
              </a:solidFill>
              <a:latin typeface="DM Sans"/>
              <a:ea typeface="DM Sans"/>
              <a:cs typeface="DM Sans"/>
              <a:sym typeface="DM Sans"/>
            </a:endParaRPr>
          </a:p>
          <a:p>
            <a:pPr marL="0" lvl="0" indent="0" algn="l" rtl="0">
              <a:spcBef>
                <a:spcPts val="1000"/>
              </a:spcBef>
              <a:spcAft>
                <a:spcPts val="1000"/>
              </a:spcAft>
              <a:buNone/>
            </a:pPr>
            <a:endParaRPr sz="1350">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2"/>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Opina y valora</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a:t>
            </a:r>
            <a:endParaRPr sz="4000" b="1">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3"/>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b="1">
                <a:solidFill>
                  <a:srgbClr val="FFFFFF"/>
                </a:solidFill>
                <a:latin typeface="DM Sans"/>
                <a:ea typeface="DM Sans"/>
                <a:cs typeface="DM Sans"/>
                <a:sym typeface="DM Sans"/>
              </a:rPr>
              <a:t>Muchas gracias</a:t>
            </a:r>
            <a:r>
              <a:rPr lang="es" sz="4000" b="1">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lt1"/>
                </a:solidFill>
                <a:latin typeface="DM Sans"/>
                <a:ea typeface="DM Sans"/>
                <a:cs typeface="DM Sans"/>
                <a:sym typeface="DM Sans"/>
              </a:rPr>
              <a:t>                 </a:t>
            </a:r>
            <a:r>
              <a:rPr lang="es" sz="4000" b="1">
                <a:solidFill>
                  <a:srgbClr val="83AEFB"/>
                </a:solidFill>
                <a:latin typeface="DM Sans"/>
                <a:ea typeface="DM Sans"/>
                <a:cs typeface="DM Sans"/>
                <a:sym typeface="DM Sans"/>
              </a:rPr>
              <a:t>Spread</a:t>
            </a:r>
            <a:endParaRPr sz="4000" b="1">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64"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p:nvPr/>
        </p:nvSpPr>
        <p:spPr>
          <a:xfrm>
            <a:off x="475500" y="805225"/>
            <a:ext cx="7968600" cy="108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4000" b="1">
                <a:solidFill>
                  <a:srgbClr val="EAFF6A"/>
                </a:solidFill>
                <a:latin typeface="DM Sans"/>
                <a:ea typeface="DM Sans"/>
                <a:cs typeface="DM Sans"/>
                <a:sym typeface="DM Sans"/>
              </a:rPr>
              <a:t>Operador Spread</a:t>
            </a:r>
            <a:r>
              <a:rPr lang="es" sz="4000" b="1">
                <a:solidFill>
                  <a:srgbClr val="DEFC52"/>
                </a:solidFill>
                <a:latin typeface="DM Sans"/>
                <a:ea typeface="DM Sans"/>
                <a:cs typeface="DM Sans"/>
                <a:sym typeface="DM Sans"/>
              </a:rPr>
              <a:t> </a:t>
            </a:r>
            <a:endParaRPr sz="1600" b="1">
              <a:solidFill>
                <a:schemeClr val="lt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sz="2000">
              <a:solidFill>
                <a:schemeClr val="lt1"/>
              </a:solidFill>
              <a:latin typeface="DM Sans"/>
              <a:ea typeface="DM Sans"/>
              <a:cs typeface="DM Sans"/>
              <a:sym typeface="DM Sans"/>
            </a:endParaRPr>
          </a:p>
          <a:p>
            <a:pPr marL="0" lvl="0" indent="0" algn="ctr" rtl="0">
              <a:lnSpc>
                <a:spcPct val="100000"/>
              </a:lnSpc>
              <a:spcBef>
                <a:spcPts val="0"/>
              </a:spcBef>
              <a:spcAft>
                <a:spcPts val="0"/>
              </a:spcAft>
              <a:buClr>
                <a:schemeClr val="dk1"/>
              </a:buClr>
              <a:buSzPts val="1100"/>
              <a:buFont typeface="Arial"/>
              <a:buNone/>
            </a:pPr>
            <a:endParaRPr sz="4000" b="1">
              <a:solidFill>
                <a:schemeClr val="lt1"/>
              </a:solidFill>
              <a:latin typeface="DM Sans"/>
              <a:ea typeface="DM Sans"/>
              <a:cs typeface="DM Sans"/>
              <a:sym typeface="DM Sans"/>
            </a:endParaRPr>
          </a:p>
          <a:p>
            <a:pPr marL="0" lvl="0" indent="0" algn="ctr" rtl="0">
              <a:lnSpc>
                <a:spcPct val="100000"/>
              </a:lnSpc>
              <a:spcBef>
                <a:spcPts val="0"/>
              </a:spcBef>
              <a:spcAft>
                <a:spcPts val="0"/>
              </a:spcAft>
              <a:buNone/>
            </a:pPr>
            <a:endParaRPr sz="4000" b="1">
              <a:solidFill>
                <a:schemeClr val="lt1"/>
              </a:solidFill>
              <a:latin typeface="DM Sans"/>
              <a:ea typeface="DM Sans"/>
              <a:cs typeface="DM Sans"/>
              <a:sym typeface="DM Sans"/>
            </a:endParaRPr>
          </a:p>
        </p:txBody>
      </p:sp>
      <p:sp>
        <p:nvSpPr>
          <p:cNvPr id="113" name="Google Shape;113;p20"/>
          <p:cNvSpPr txBox="1"/>
          <p:nvPr/>
        </p:nvSpPr>
        <p:spPr>
          <a:xfrm>
            <a:off x="475493" y="2191538"/>
            <a:ext cx="4925700" cy="150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Spread ( … ) es una herramienta que nos permite, como su nombre indica, </a:t>
            </a:r>
            <a:r>
              <a:rPr lang="es" sz="1600" b="1">
                <a:solidFill>
                  <a:schemeClr val="lt1"/>
                </a:solidFill>
                <a:latin typeface="DM Sans"/>
                <a:ea typeface="DM Sans"/>
                <a:cs typeface="DM Sans"/>
                <a:sym typeface="DM Sans"/>
              </a:rPr>
              <a:t>desparramar</a:t>
            </a:r>
            <a:r>
              <a:rPr lang="es" sz="1600">
                <a:solidFill>
                  <a:schemeClr val="lt1"/>
                </a:solidFill>
                <a:latin typeface="DM Sans"/>
                <a:ea typeface="DM Sans"/>
                <a:cs typeface="DM Sans"/>
                <a:sym typeface="DM Sans"/>
              </a:rPr>
              <a:t> un array u objeto. En otras palabras, cambiar la forma en la que </a:t>
            </a:r>
            <a:r>
              <a:rPr lang="es" sz="1600" b="1">
                <a:solidFill>
                  <a:schemeClr val="lt1"/>
                </a:solidFill>
                <a:latin typeface="DM Sans"/>
                <a:ea typeface="DM Sans"/>
                <a:cs typeface="DM Sans"/>
                <a:sym typeface="DM Sans"/>
              </a:rPr>
              <a:t>presentamos</a:t>
            </a:r>
            <a:r>
              <a:rPr lang="es" sz="1600">
                <a:solidFill>
                  <a:schemeClr val="lt1"/>
                </a:solidFill>
                <a:latin typeface="DM Sans"/>
                <a:ea typeface="DM Sans"/>
                <a:cs typeface="DM Sans"/>
                <a:sym typeface="DM Sans"/>
              </a:rPr>
              <a:t> este array u objeto.</a:t>
            </a:r>
            <a:endParaRPr sz="1600" u="sng">
              <a:solidFill>
                <a:schemeClr val="accent5"/>
              </a:solidFill>
              <a:latin typeface="DM Sans"/>
              <a:ea typeface="DM Sans"/>
              <a:cs typeface="DM Sans"/>
              <a:sym typeface="DM Sans"/>
            </a:endParaRPr>
          </a:p>
          <a:p>
            <a:pPr marL="457200" lvl="0" indent="0" algn="l" rtl="0">
              <a:spcBef>
                <a:spcPts val="1000"/>
              </a:spcBef>
              <a:spcAft>
                <a:spcPts val="1000"/>
              </a:spcAft>
              <a:buNone/>
            </a:pPr>
            <a:endParaRPr sz="135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Spread de arrays</a:t>
            </a:r>
            <a:endParaRPr sz="4000" b="1">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p:nvPr/>
        </p:nvSpPr>
        <p:spPr>
          <a:xfrm>
            <a:off x="475500" y="69130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Spread de arrays</a:t>
            </a:r>
            <a:endParaRPr sz="4000" b="1">
              <a:solidFill>
                <a:schemeClr val="dk1"/>
              </a:solidFill>
              <a:latin typeface="DM Sans"/>
              <a:ea typeface="DM Sans"/>
              <a:cs typeface="DM Sans"/>
              <a:sym typeface="DM Sans"/>
            </a:endParaRPr>
          </a:p>
        </p:txBody>
      </p:sp>
      <p:sp>
        <p:nvSpPr>
          <p:cNvPr id="124" name="Google Shape;124;p22"/>
          <p:cNvSpPr txBox="1"/>
          <p:nvPr/>
        </p:nvSpPr>
        <p:spPr>
          <a:xfrm>
            <a:off x="475500" y="1776238"/>
            <a:ext cx="4412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Si paso un array por </a:t>
            </a:r>
            <a:r>
              <a:rPr lang="es" sz="1350" b="1">
                <a:latin typeface="DM Sans"/>
                <a:ea typeface="DM Sans"/>
                <a:cs typeface="DM Sans"/>
                <a:sym typeface="DM Sans"/>
              </a:rPr>
              <a:t>parámetro a alguna función</a:t>
            </a:r>
            <a:r>
              <a:rPr lang="es" sz="1350">
                <a:latin typeface="DM Sans"/>
                <a:ea typeface="DM Sans"/>
                <a:cs typeface="DM Sans"/>
                <a:sym typeface="DM Sans"/>
              </a:rPr>
              <a:t>, ésta recibe el array entero como tal 👇</a:t>
            </a:r>
            <a:endParaRPr sz="1350">
              <a:latin typeface="DM Sans"/>
              <a:ea typeface="DM Sans"/>
              <a:cs typeface="DM Sans"/>
              <a:sym typeface="DM Sans"/>
            </a:endParaRPr>
          </a:p>
        </p:txBody>
      </p:sp>
      <p:sp>
        <p:nvSpPr>
          <p:cNvPr id="125" name="Google Shape;125;p22"/>
          <p:cNvSpPr txBox="1"/>
          <p:nvPr/>
        </p:nvSpPr>
        <p:spPr>
          <a:xfrm>
            <a:off x="475500" y="2984138"/>
            <a:ext cx="4412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latin typeface="DM Sans"/>
              <a:ea typeface="DM Sans"/>
              <a:cs typeface="DM Sans"/>
              <a:sym typeface="DM Sans"/>
            </a:endParaRPr>
          </a:p>
        </p:txBody>
      </p:sp>
      <p:sp>
        <p:nvSpPr>
          <p:cNvPr id="126" name="Google Shape;126;p22"/>
          <p:cNvSpPr txBox="1"/>
          <p:nvPr/>
        </p:nvSpPr>
        <p:spPr>
          <a:xfrm>
            <a:off x="475500" y="2806225"/>
            <a:ext cx="5988000" cy="950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["Juan", "Julieta", "Carlos", "Mariela"]</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p:nvPr/>
        </p:nvSpPr>
        <p:spPr>
          <a:xfrm>
            <a:off x="475500" y="67735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Spread de arrays</a:t>
            </a:r>
            <a:endParaRPr sz="4000" b="1">
              <a:solidFill>
                <a:schemeClr val="dk1"/>
              </a:solidFill>
              <a:latin typeface="DM Sans"/>
              <a:ea typeface="DM Sans"/>
              <a:cs typeface="DM Sans"/>
              <a:sym typeface="DM Sans"/>
            </a:endParaRPr>
          </a:p>
        </p:txBody>
      </p:sp>
      <p:sp>
        <p:nvSpPr>
          <p:cNvPr id="132" name="Google Shape;132;p23"/>
          <p:cNvSpPr txBox="1"/>
          <p:nvPr/>
        </p:nvSpPr>
        <p:spPr>
          <a:xfrm>
            <a:off x="475500" y="1594525"/>
            <a:ext cx="4412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en cambio enviamos un spread del array, veremos lo siguiente:</a:t>
            </a:r>
            <a:endParaRPr sz="1350">
              <a:latin typeface="DM Sans"/>
              <a:ea typeface="DM Sans"/>
              <a:cs typeface="DM Sans"/>
              <a:sym typeface="DM Sans"/>
            </a:endParaRPr>
          </a:p>
        </p:txBody>
      </p:sp>
      <p:sp>
        <p:nvSpPr>
          <p:cNvPr id="133" name="Google Shape;133;p23"/>
          <p:cNvSpPr txBox="1"/>
          <p:nvPr/>
        </p:nvSpPr>
        <p:spPr>
          <a:xfrm>
            <a:off x="475500" y="2984138"/>
            <a:ext cx="44124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latin typeface="DM Sans"/>
              <a:ea typeface="DM Sans"/>
              <a:cs typeface="DM Sans"/>
              <a:sym typeface="DM Sans"/>
            </a:endParaRPr>
          </a:p>
        </p:txBody>
      </p:sp>
      <p:sp>
        <p:nvSpPr>
          <p:cNvPr id="134" name="Google Shape;134;p23"/>
          <p:cNvSpPr/>
          <p:nvPr/>
        </p:nvSpPr>
        <p:spPr>
          <a:xfrm>
            <a:off x="475500" y="2493075"/>
            <a:ext cx="7065600" cy="2044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6A9955"/>
                </a:solidFill>
                <a:latin typeface="Courier New"/>
                <a:ea typeface="Courier New"/>
                <a:cs typeface="Courier New"/>
                <a:sym typeface="Courier New"/>
              </a:rPr>
              <a:t>// spread ... del array</a:t>
            </a:r>
            <a:endParaRPr sz="11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Juan Julieta Carlos Mariela</a:t>
            </a:r>
            <a:endParaRPr sz="11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6A9955"/>
                </a:solidFill>
                <a:latin typeface="Courier New"/>
                <a:ea typeface="Courier New"/>
                <a:cs typeface="Courier New"/>
                <a:sym typeface="Courier New"/>
              </a:rPr>
              <a:t>// equivalente a:</a:t>
            </a:r>
            <a:endParaRPr sz="11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3192</Words>
  <Application>Microsoft Office PowerPoint</Application>
  <PresentationFormat>Presentación en pantalla (16:9)</PresentationFormat>
  <Paragraphs>346</Paragraphs>
  <Slides>50</Slides>
  <Notes>50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50</vt:i4>
      </vt:variant>
    </vt:vector>
  </HeadingPairs>
  <TitlesOfParts>
    <vt:vector size="57" baseType="lpstr">
      <vt:lpstr>Helvetica Neue</vt:lpstr>
      <vt:lpstr>Helvetica Neue Light</vt:lpstr>
      <vt:lpstr>Courier New</vt:lpstr>
      <vt:lpstr>DM Sans Medium</vt:lpstr>
      <vt:lpstr>DM Sans</vt:lpstr>
      <vt:lpstr>Arial</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JARA ESPINOZA RODRIGO</cp:lastModifiedBy>
  <cp:revision>1</cp:revision>
  <dcterms:modified xsi:type="dcterms:W3CDTF">2025-01-27T20:02:31Z</dcterms:modified>
</cp:coreProperties>
</file>